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6" r:id="rId3"/>
    <p:sldId id="257" r:id="rId4"/>
    <p:sldId id="259" r:id="rId5"/>
    <p:sldId id="315" r:id="rId6"/>
    <p:sldId id="343" r:id="rId7"/>
    <p:sldId id="260" r:id="rId8"/>
    <p:sldId id="375" r:id="rId9"/>
    <p:sldId id="385" r:id="rId10"/>
    <p:sldId id="386" r:id="rId11"/>
    <p:sldId id="387" r:id="rId12"/>
    <p:sldId id="377" r:id="rId13"/>
    <p:sldId id="383" r:id="rId14"/>
    <p:sldId id="262" r:id="rId15"/>
    <p:sldId id="363" r:id="rId16"/>
    <p:sldId id="369" r:id="rId17"/>
    <p:sldId id="370" r:id="rId18"/>
    <p:sldId id="382" r:id="rId19"/>
    <p:sldId id="264" r:id="rId20"/>
    <p:sldId id="379" r:id="rId21"/>
    <p:sldId id="384" r:id="rId22"/>
    <p:sldId id="266" r:id="rId23"/>
    <p:sldId id="378" r:id="rId24"/>
    <p:sldId id="268" r:id="rId25"/>
    <p:sldId id="269" r:id="rId26"/>
    <p:sldId id="34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800000"/>
    <a:srgbClr val="8B946C"/>
    <a:srgbClr val="6D7A1C"/>
    <a:srgbClr val="FF0000"/>
    <a:srgbClr val="0000FF"/>
    <a:srgbClr val="FF9900"/>
    <a:srgbClr val="9966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422" autoAdjust="0"/>
    <p:restoredTop sz="73623" autoAdjust="0"/>
  </p:normalViewPr>
  <p:slideViewPr>
    <p:cSldViewPr>
      <p:cViewPr>
        <p:scale>
          <a:sx n="147" d="100"/>
          <a:sy n="147" d="100"/>
        </p:scale>
        <p:origin x="-1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1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90E5844B-79F7-4F37-8DC9-1EDC7EB249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91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A77A016E-92B1-4B3B-B171-A25C46952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8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C4BA97-FE80-4BD4-BFDE-F69ADC062EDF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05FAC7-6397-47F6-9840-C382593B9F1B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C3DBD2-1B79-4737-A749-BB176579F239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97B543-FC35-4E0B-B4D8-8C5D5A8E0A93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8BFD8B-7A6D-4F90-A7C5-0267408EDD4C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5E6177-D701-4348-BF4E-BA227DB9D1D6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FBD8B-EFB6-4377-94EB-03FAE45D49D8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EE2F46-2867-4293-9D56-387F4DA409AA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DD8E1B-7AB0-49A1-B4C5-1E98ADBFC633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E3661-3A75-46A8-B247-114F5FA37A14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2285AF-9070-4EDA-93D4-67AEA61A2F35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CE107B-6026-483B-9417-B1AC38250A8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3C87A2-B1C1-4683-B1C7-723B3A70F45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F9549B-777B-4ECC-8DA9-CD6B9B2057CF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1BC0E7-0C91-406D-8A6C-7D019DDD060D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FFAC0B-7FA8-4E7F-862A-B87FB6EDA3CC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DC406F-1380-494A-A7B2-D452CACD520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 userDrawn="1"/>
        </p:nvGrpSpPr>
        <p:grpSpPr bwMode="auto">
          <a:xfrm>
            <a:off x="0" y="0"/>
            <a:ext cx="1981200" cy="1066800"/>
            <a:chOff x="4560" y="3514"/>
            <a:chExt cx="1200" cy="806"/>
          </a:xfrm>
        </p:grpSpPr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defRPr/>
              </a:pPr>
              <a:r>
                <a:rPr lang="en-US" sz="1000" b="1" i="1" dirty="0"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 rot="16200000">
            <a:off x="5722143" y="-3132931"/>
            <a:ext cx="290513" cy="6553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lIns="45720" rIns="45720"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 rot="16200000">
            <a:off x="228600" y="2895600"/>
            <a:ext cx="3200400" cy="457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2400" b="1" dirty="0">
                <a:solidFill>
                  <a:schemeClr val="bg1"/>
                </a:solidFill>
              </a:rPr>
              <a:t>2009/ 2010 Monthly</a:t>
            </a:r>
            <a:r>
              <a:rPr lang="en-US" sz="2400" dirty="0"/>
              <a:t> </a:t>
            </a:r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 rot="5400000">
            <a:off x="4685507" y="1639093"/>
            <a:ext cx="0" cy="6170613"/>
          </a:xfrm>
          <a:prstGeom prst="line">
            <a:avLst/>
          </a:prstGeom>
          <a:noFill/>
          <a:ln w="1428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2209800" y="1219200"/>
            <a:ext cx="5557838" cy="342900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50000">
                <a:srgbClr val="666633"/>
              </a:gs>
              <a:gs pos="100000">
                <a:srgbClr val="156B13"/>
              </a:gs>
            </a:gsLst>
            <a:lin ang="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48" descr="j0178816[1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320800"/>
            <a:ext cx="5181600" cy="3213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19200"/>
          </a:xfrm>
        </p:spPr>
        <p:txBody>
          <a:bodyPr/>
          <a:lstStyle>
            <a:lvl1pPr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Risk Adjustment </a:t>
            </a:r>
            <a:br>
              <a:rPr lang="en-US"/>
            </a:br>
            <a:r>
              <a:rPr lang="en-US"/>
              <a:t>User Group Session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4D4327C-7595-4D7F-A6A0-008868DC8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4D2AC-2622-4F24-B271-12FB8DE7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4950" y="0"/>
            <a:ext cx="1771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1625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73F6-406F-4501-A2A7-57B2502D8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2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97EC-DCC8-4DFF-BAC9-88EEDFE87B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0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0463C-8660-4B04-B421-24FFCDC01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C0CAB-F14D-4621-9136-370FF88AE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AC6D0-AAEA-42B8-8296-9ACF30E6B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95F2-C273-4F75-A6F9-F88D0F2201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2B1BB-7797-4627-85A5-64F80914C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1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63A4A-FBD1-433E-BE0A-37E1E1AA4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1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FC1FF-55CB-48AC-BCA1-B9E9771A0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7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86600" cy="1417638"/>
          </a:xfrm>
          <a:prstGeom prst="rect">
            <a:avLst/>
          </a:prstGeom>
          <a:solidFill>
            <a:srgbClr val="66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8529EBCE-BBAE-4755-979C-638C02B6A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162800" y="0"/>
            <a:ext cx="0" cy="662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7239000" y="5562600"/>
            <a:ext cx="1905000" cy="1279525"/>
            <a:chOff x="4560" y="3514"/>
            <a:chExt cx="1200" cy="806"/>
          </a:xfrm>
        </p:grpSpPr>
        <p:pic>
          <p:nvPicPr>
            <p:cNvPr id="1039" name="Picture 1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defRPr/>
              </a:pPr>
              <a:r>
                <a:rPr lang="en-US" sz="1000" b="1" i="1" dirty="0">
                  <a:solidFill>
                    <a:srgbClr val="6D7A1C"/>
                  </a:solidFill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162800" y="11430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1300" b="1" dirty="0">
                <a:solidFill>
                  <a:schemeClr val="bg1"/>
                </a:solidFill>
              </a:rPr>
              <a:t>2010</a:t>
            </a:r>
            <a:endParaRPr lang="en-US" sz="1300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rot="5400000">
            <a:off x="4575176" y="-3122613"/>
            <a:ext cx="0" cy="9140825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7162800" y="-11113"/>
            <a:ext cx="0" cy="6856413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 userDrawn="1"/>
        </p:nvSpPr>
        <p:spPr bwMode="auto">
          <a:xfrm rot="5400000">
            <a:off x="7177087" y="3109913"/>
            <a:ext cx="21431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6D7A1C"/>
                  </a:solidFill>
                  <a:round/>
                  <a:headEnd/>
                  <a:tailEnd/>
                </a:ln>
                <a:solidFill>
                  <a:srgbClr val="6D7A1C"/>
                </a:solidFill>
                <a:latin typeface="Arial"/>
                <a:cs typeface="Arial"/>
              </a:rPr>
              <a:t>May 2010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162800" y="51816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pic>
        <p:nvPicPr>
          <p:cNvPr id="1038" name="Picture 63" descr="j0178816[1]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0"/>
            <a:ext cx="193833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MedicareAdvtgSpecRateStats/Downloads/Announcement2008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MedicareAdvtgSpecRateStats/Downloads/Announcement201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MedicareAdvtgSpecRateStats/06_Risk_adjustment.asp#TopOfPag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ADV@cms.hhs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sc.info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mailto:Lateefah.Hughes@cms.hhs.gov" TargetMode="External"/><Relationship Id="rId3" Type="http://schemas.openxmlformats.org/officeDocument/2006/relationships/hyperlink" Target="mailto:Henry.Thomas@cms.hhs.gov" TargetMode="External"/><Relationship Id="rId7" Type="http://schemas.openxmlformats.org/officeDocument/2006/relationships/hyperlink" Target="mailto:Jennifer.Harlow@cms.hhs.gov" TargetMode="External"/><Relationship Id="rId2" Type="http://schemas.openxmlformats.org/officeDocument/2006/relationships/hyperlink" Target="mailto:Sean.Creighton@cms.hhs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alyst@askriskadjustment.com" TargetMode="External"/><Relationship Id="rId5" Type="http://schemas.openxmlformats.org/officeDocument/2006/relationships/hyperlink" Target="mailto:Chanda.mcneal@cms.hhs.gov" TargetMode="External"/><Relationship Id="rId4" Type="http://schemas.openxmlformats.org/officeDocument/2006/relationships/hyperlink" Target="mailto:Louis.Johnson@cms.hhs.gov" TargetMode="External"/><Relationship Id="rId9" Type="http://schemas.openxmlformats.org/officeDocument/2006/relationships/hyperlink" Target="mailto:Ann.marshall@cms.hh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alyst@askriskadjustmen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.marshall@cms.hhs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MedicareAdvtgSpecRateStats/Downloads/Announcement200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0015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Adjustment User Group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667000" y="6172200"/>
            <a:ext cx="403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chemeClr val="hlink"/>
                </a:solidFill>
                <a:latin typeface="Arial Unicode MS" pitchFamily="34" charset="-128"/>
              </a:rPr>
              <a:t>May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588438-3EF1-4ED0-96B7-FA19E82FD58D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CMS-HCC ESRD Dialysis Risk Adjustment Model</a:t>
            </a:r>
          </a:p>
          <a:p>
            <a:pPr lvl="1"/>
            <a:r>
              <a:rPr lang="en-US" altLang="en-US" smtClean="0"/>
              <a:t>Reference the factors in the CMS-HCC ESRD risk adjustment model from the 2008 Rate Announcement (published in April 2007). </a:t>
            </a:r>
            <a:r>
              <a:rPr lang="en-US" altLang="en-US" smtClean="0">
                <a:hlinkClick r:id="rId2"/>
              </a:rPr>
              <a:t> </a:t>
            </a:r>
            <a:r>
              <a:rPr lang="en-US" altLang="en-US" b="1" smtClean="0">
                <a:solidFill>
                  <a:srgbClr val="0000FF"/>
                </a:solidFill>
                <a:hlinkClick r:id="rId2"/>
              </a:rPr>
              <a:t>http://www.cms.gov/MedicareAdvtgSpecRateStats/Downloads/Announcement2008.pdf</a:t>
            </a:r>
            <a:r>
              <a:rPr lang="en-US" altLang="en-US" b="1" smtClean="0">
                <a:solidFill>
                  <a:srgbClr val="0000FF"/>
                </a:solidFill>
              </a:rPr>
              <a:t> 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6B530-DDE2-493D-9704-E4DD59AC050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CMS-RxHCC Risk Adjustment Model for 2011</a:t>
            </a:r>
          </a:p>
          <a:p>
            <a:pPr lvl="1"/>
            <a:r>
              <a:rPr lang="en-US" altLang="en-US" sz="2400" smtClean="0"/>
              <a:t>CMS is implementing the new model in 2011.</a:t>
            </a:r>
          </a:p>
          <a:p>
            <a:pPr lvl="1"/>
            <a:r>
              <a:rPr lang="en-US" altLang="en-US" sz="2400" smtClean="0"/>
              <a:t>Reference the factors in the CMS-RxHCC risk adjustment model from the 2011 Rate Announcement (published in April 2010).</a:t>
            </a:r>
            <a:r>
              <a:rPr lang="en-US" altLang="en-US" sz="2400" smtClean="0">
                <a:hlinkClick r:id="rId2"/>
              </a:rPr>
              <a:t> </a:t>
            </a:r>
            <a:r>
              <a:rPr lang="en-US" altLang="en-US" sz="2400" b="1" smtClean="0">
                <a:hlinkClick r:id="rId2"/>
              </a:rPr>
              <a:t>http://www.cms.gov/MedicareAdvtgSpecRateStats/Downloads/Announcement2011.pdf</a:t>
            </a:r>
            <a:r>
              <a:rPr lang="en-US" altLang="en-US" sz="2400" b="1" smtClean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787EB2-17F6-4A04-9ED9-005923280E9F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6781800" cy="4648200"/>
          </a:xfrm>
        </p:spPr>
        <p:txBody>
          <a:bodyPr/>
          <a:lstStyle/>
          <a:p>
            <a:r>
              <a:rPr lang="en-US" altLang="en-US" sz="2800" smtClean="0"/>
              <a:t>Updates to model coefficients versus Diagnosis Code File.</a:t>
            </a:r>
          </a:p>
          <a:p>
            <a:pPr lvl="1"/>
            <a:r>
              <a:rPr lang="en-US" altLang="en-US" sz="2400" smtClean="0"/>
              <a:t>The risk adjustment models are not updated every year.</a:t>
            </a:r>
          </a:p>
          <a:p>
            <a:pPr lvl="1"/>
            <a:r>
              <a:rPr lang="en-US" altLang="en-US" sz="2400" smtClean="0"/>
              <a:t>If there is an update to the diagnosis codes used in the Risk Adjustment models, CMS updates the Diagnosis Code File annually in October.</a:t>
            </a:r>
            <a:r>
              <a:rPr lang="en-US" altLang="en-US" sz="2400" b="1" smtClean="0">
                <a:hlinkClick r:id="rId2"/>
              </a:rPr>
              <a:t> http://www.cms.gov/MedicareAdvtgSpecRateStats/06_Risk_adjustment.asp#TopOfP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br>
              <a:rPr lang="en-US" altLang="en-US" b="1" smtClean="0"/>
            </a:br>
            <a:r>
              <a:rPr lang="en-US" altLang="en-US" b="1" smtClean="0"/>
              <a:t>FAQ</a:t>
            </a:r>
            <a:endParaRPr lang="en-US" altLang="en-US" smtClean="0"/>
          </a:p>
        </p:txBody>
      </p:sp>
      <p:sp>
        <p:nvSpPr>
          <p:cNvPr id="1536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 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81000" y="1752600"/>
            <a:ext cx="647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3200"/>
              <a:t>  When will an age coefficient for a beneficiary change in a given year?  </a:t>
            </a:r>
          </a:p>
          <a:p>
            <a:pPr eaLnBrk="1" hangingPunct="1"/>
            <a:r>
              <a:rPr lang="en-US" altLang="en-US" sz="3200"/>
              <a:t>   For example, a beneficiary enters a plan on January 1 at the age of 69 and on February 17 the beneficiary turns 70.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68E107-FD83-44F6-A047-E28567734CB1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Data Validation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DATA VALIDATION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31569C-0196-4179-A831-58DA1526DF46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800600"/>
          </a:xfrm>
        </p:spPr>
        <p:txBody>
          <a:bodyPr/>
          <a:lstStyle/>
          <a:p>
            <a:r>
              <a:rPr lang="en-US" altLang="en-US" sz="2400" smtClean="0"/>
              <a:t>CY 2007 Targeted and CY 2008 National Sample - sample-specific reports </a:t>
            </a:r>
          </a:p>
          <a:p>
            <a:pPr lvl="1"/>
            <a:r>
              <a:rPr lang="en-US" altLang="en-US" sz="2200" smtClean="0"/>
              <a:t>Two types (see April 2010 User Group slides for description of each)</a:t>
            </a:r>
          </a:p>
          <a:p>
            <a:pPr lvl="2"/>
            <a:r>
              <a:rPr lang="en-US" altLang="en-US" sz="2200" smtClean="0"/>
              <a:t>Technical Assistance Report</a:t>
            </a:r>
          </a:p>
          <a:p>
            <a:pPr lvl="2"/>
            <a:r>
              <a:rPr lang="en-US" altLang="en-US" sz="2200" smtClean="0"/>
              <a:t>Medical Record Receipt Report </a:t>
            </a:r>
          </a:p>
          <a:p>
            <a:pPr lvl="1"/>
            <a:r>
              <a:rPr lang="en-US" altLang="en-US" sz="2200" smtClean="0"/>
              <a:t>CMS will release these reports to the plan-designated contacts (MCO and primary and secondary contacts)</a:t>
            </a:r>
          </a:p>
          <a:p>
            <a:pPr lvl="1"/>
            <a:r>
              <a:rPr lang="en-US" altLang="en-US" sz="2200" smtClean="0"/>
              <a:t>It is very important that MA organizations review and report any issues to the Intake Medical Record Review Contractor (IMRRC) as directed</a:t>
            </a:r>
            <a:endParaRPr lang="en-US" altLang="en-US" sz="16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FCCF-00F6-49D6-89D4-E1EC1E710C18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CY 2008 Contract-Level Sample</a:t>
            </a:r>
          </a:p>
          <a:p>
            <a:pPr lvl="1"/>
            <a:r>
              <a:rPr lang="en-US" altLang="en-US" smtClean="0"/>
              <a:t>MA organizations selected for this sample will be notified</a:t>
            </a:r>
          </a:p>
          <a:p>
            <a:pPr lvl="1"/>
            <a:r>
              <a:rPr lang="en-US" altLang="en-US" smtClean="0"/>
              <a:t>Notification will be sent to MAO CEO and MCO</a:t>
            </a:r>
          </a:p>
          <a:p>
            <a:pPr lvl="1"/>
            <a:r>
              <a:rPr lang="en-US" altLang="en-US" smtClean="0"/>
              <a:t>Training will be provided—</a:t>
            </a:r>
          </a:p>
          <a:p>
            <a:pPr lvl="2"/>
            <a:r>
              <a:rPr lang="en-US" altLang="en-US" sz="2800" smtClean="0"/>
              <a:t>In-person at CMS, and</a:t>
            </a:r>
          </a:p>
          <a:p>
            <a:pPr lvl="2"/>
            <a:r>
              <a:rPr lang="en-US" altLang="en-US" sz="2800" smtClean="0"/>
              <a:t>Via Webinar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8205B-2457-4773-A982-AD9D158932A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CY 2008 National Sample</a:t>
            </a:r>
          </a:p>
          <a:p>
            <a:pPr lvl="1"/>
            <a:r>
              <a:rPr lang="en-US" altLang="en-US" sz="2400" smtClean="0"/>
              <a:t>MAOs notified of selection on Dec. 14, 2009</a:t>
            </a:r>
          </a:p>
          <a:p>
            <a:pPr lvl="1"/>
            <a:r>
              <a:rPr lang="en-US" altLang="en-US" sz="2400" smtClean="0"/>
              <a:t>Under the Improper Payments Information Act (IPIA), CMS must annually measure and report the Part C payment error rate to OMB</a:t>
            </a:r>
          </a:p>
          <a:p>
            <a:pPr lvl="1"/>
            <a:r>
              <a:rPr lang="en-US" altLang="en-US" sz="2400" smtClean="0"/>
              <a:t>A key component of the Part C payment error rate is payment error identified under RADV</a:t>
            </a:r>
          </a:p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CC1E6B-C011-4E27-AA87-042C68B431C2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smtClean="0"/>
              <a:t>RADV Mailbox – </a:t>
            </a:r>
            <a:r>
              <a:rPr lang="en-US" altLang="en-US" sz="2600" smtClean="0">
                <a:hlinkClick r:id="rId2"/>
              </a:rPr>
              <a:t>RADV@cms.hhs.gov</a:t>
            </a:r>
            <a:endParaRPr lang="en-US" altLang="en-US" sz="2600" smtClean="0"/>
          </a:p>
          <a:p>
            <a:pPr lvl="1"/>
            <a:r>
              <a:rPr lang="en-US" altLang="en-US" sz="2400" smtClean="0"/>
              <a:t>Mailbox recently established </a:t>
            </a:r>
          </a:p>
          <a:p>
            <a:pPr lvl="1"/>
            <a:r>
              <a:rPr lang="en-US" altLang="en-US" sz="2400" smtClean="0"/>
              <a:t>MAOs may submit RADV questions to this mailbox</a:t>
            </a:r>
          </a:p>
          <a:p>
            <a:pPr lvl="1"/>
            <a:r>
              <a:rPr lang="en-US" altLang="en-US" sz="2400" smtClean="0"/>
              <a:t>Questions will be reviewed by the RADV team and answered via this mailbox</a:t>
            </a:r>
          </a:p>
          <a:p>
            <a:pPr lvl="1"/>
            <a:r>
              <a:rPr lang="en-US" altLang="en-US" sz="2400" smtClean="0"/>
              <a:t>Mary Guy and Carolyn Kapustij will be answering general RADV questions</a:t>
            </a:r>
          </a:p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359058-BB73-4CA1-8E2F-4EC3D47B0E6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Operations Updates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OPERATIONS UPDATES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3D6327-1BCF-474E-93F5-66E1108915F9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83E4E7-8B9E-45B0-97D7-594B12C50305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Welcome to the May</a:t>
            </a:r>
            <a:br>
              <a:rPr lang="en-US" altLang="en-US" sz="4000" b="1" smtClean="0"/>
            </a:br>
            <a:r>
              <a:rPr lang="en-US" altLang="en-US" sz="4000" b="1" smtClean="0"/>
              <a:t>User Group</a:t>
            </a:r>
          </a:p>
        </p:txBody>
      </p:sp>
      <p:sp>
        <p:nvSpPr>
          <p:cNvPr id="410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874838"/>
            <a:ext cx="65532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  <a:p>
            <a:pPr eaLnBrk="1" hangingPunct="1"/>
            <a:r>
              <a:rPr lang="en-US" altLang="en-US" smtClean="0"/>
              <a:t>Payment Process</a:t>
            </a:r>
          </a:p>
          <a:p>
            <a:pPr eaLnBrk="1" hangingPunct="1"/>
            <a:r>
              <a:rPr lang="en-US" altLang="en-US" smtClean="0"/>
              <a:t>Data Validation</a:t>
            </a:r>
          </a:p>
          <a:p>
            <a:pPr eaLnBrk="1" hangingPunct="1"/>
            <a:r>
              <a:rPr lang="en-US" altLang="en-US" smtClean="0"/>
              <a:t>Operations Update</a:t>
            </a:r>
          </a:p>
          <a:p>
            <a:pPr eaLnBrk="1" hangingPunct="1"/>
            <a:r>
              <a:rPr lang="en-US" altLang="en-US" smtClean="0"/>
              <a:t>Questions and Answers</a:t>
            </a:r>
          </a:p>
          <a:p>
            <a:pPr eaLnBrk="1" hangingPunct="1"/>
            <a:r>
              <a:rPr lang="en-US" altLang="en-US" smtClean="0"/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858000" cy="762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2011 Calendar Year RAPS Submission Timetable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600" b="1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smtClean="0"/>
          </a:p>
        </p:txBody>
      </p:sp>
      <p:graphicFrame>
        <p:nvGraphicFramePr>
          <p:cNvPr id="4" name="Table 3" title="2011 Calendar Year RAPS Submission Time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35803"/>
              </p:ext>
            </p:extLst>
          </p:nvPr>
        </p:nvGraphicFramePr>
        <p:xfrm>
          <a:off x="152400" y="3048000"/>
          <a:ext cx="6934201" cy="28860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41898"/>
                <a:gridCol w="1792521"/>
                <a:gridCol w="1623827"/>
                <a:gridCol w="1575955"/>
              </a:tblGrid>
              <a:tr h="12398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Dates of Service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Initial Submission Deadline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First Payment Date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Final Submission Deadline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8" marB="45728"/>
                </a:tc>
              </a:tr>
              <a:tr h="82309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July 1, 2009 –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June 30, 2010 </a:t>
                      </a:r>
                    </a:p>
                    <a:p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September 3, 2010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January 1, 2011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N/A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</a:tr>
              <a:tr h="82309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January 1, 2010 – December 31, 2010 </a:t>
                      </a:r>
                    </a:p>
                    <a:p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March 4, 2011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July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1, 2011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dirty="0" smtClean="0">
                          <a:latin typeface="Arial Narrow" pitchFamily="34" charset="0"/>
                        </a:rPr>
                        <a:t>January 31,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 Narrow" pitchFamily="34" charset="0"/>
                        </a:rPr>
                        <a:t>2012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CSSC Operations will be closed in observance of Memorial Day on Monday, May 31, 2010.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3600" b="1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800" b="1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FERAS will be available to accept files during this period.</a:t>
            </a:r>
          </a:p>
          <a:p>
            <a:pPr>
              <a:lnSpc>
                <a:spcPct val="80000"/>
              </a:lnSpc>
            </a:pPr>
            <a:endParaRPr lang="en-US" altLang="en-US" sz="2400" smtClean="0"/>
          </a:p>
          <a:p>
            <a:pPr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Technical Assistance Updates</a:t>
            </a:r>
            <a:endParaRPr lang="en-US" dirty="0">
              <a:solidFill>
                <a:srgbClr val="666633"/>
              </a:solidFill>
            </a:endParaRPr>
          </a:p>
        </p:txBody>
      </p:sp>
      <p:grpSp>
        <p:nvGrpSpPr>
          <p:cNvPr id="24580" name="Group 7" title="Technical Assistance Updates"/>
          <p:cNvGrpSpPr>
            <a:grpSpLocks/>
          </p:cNvGrpSpPr>
          <p:nvPr/>
        </p:nvGrpSpPr>
        <p:grpSpPr bwMode="auto">
          <a:xfrm>
            <a:off x="1143000" y="3124200"/>
            <a:ext cx="4905375" cy="1628775"/>
            <a:chOff x="720" y="1968"/>
            <a:chExt cx="3090" cy="1026"/>
          </a:xfrm>
        </p:grpSpPr>
        <p:sp>
          <p:nvSpPr>
            <p:cNvPr id="2458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20" y="1968"/>
              <a:ext cx="3090" cy="4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TECHNICAL ASSISTANCE</a:t>
              </a:r>
            </a:p>
          </p:txBody>
        </p:sp>
        <p:sp>
          <p:nvSpPr>
            <p:cNvPr id="2458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08" y="2592"/>
              <a:ext cx="2160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UPDATES</a:t>
              </a:r>
            </a:p>
          </p:txBody>
        </p:sp>
      </p:grp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ADA83A-6347-466D-93A3-00B2A72144F5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TECHNICAL ASSISTANCE UPDATES</a:t>
            </a:r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52400" y="2057400"/>
            <a:ext cx="6629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Next User Group Meeting</a:t>
            </a:r>
          </a:p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June 16, 2010</a:t>
            </a:r>
          </a:p>
          <a:p>
            <a:pPr marL="742950" lvl="1" indent="-285750" algn="ctr">
              <a:spcBef>
                <a:spcPct val="20000"/>
              </a:spcBef>
              <a:defRPr/>
            </a:pPr>
            <a:endParaRPr lang="en-US" sz="3200" b="1" kern="0" dirty="0">
              <a:latin typeface="+mn-lt"/>
            </a:endParaRPr>
          </a:p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New participants can register to attend the UG session from the </a:t>
            </a:r>
            <a:r>
              <a:rPr lang="en-US" sz="3200" b="1" kern="0" dirty="0">
                <a:latin typeface="+mn-lt"/>
                <a:hlinkClick r:id="rId3"/>
              </a:rPr>
              <a:t>www.TARSC.info</a:t>
            </a:r>
            <a:endParaRPr lang="en-US" sz="3200" b="1" kern="0" dirty="0">
              <a:latin typeface="+mn-lt"/>
            </a:endParaRPr>
          </a:p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 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2E74C1-93D7-42F3-9E9D-F029D76D7308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Questions &amp; Answers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1143000" y="3352800"/>
            <a:ext cx="50292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QUESTIONS &amp; ANSWERS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A8AC47-4BDF-4CD9-AB4F-C98EC30C01E0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Closing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676400" y="3657600"/>
            <a:ext cx="3505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CLOSING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80F055-B658-4640-B70A-6B6D832C3B09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smtClean="0"/>
              <a:t>Sean Creighton (Director, Division of Risk Adjustment &amp; Payment Policy)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      </a:t>
            </a:r>
            <a:r>
              <a:rPr lang="en-US" altLang="en-US" sz="1600" smtClean="0">
                <a:solidFill>
                  <a:srgbClr val="990033"/>
                </a:solidFill>
                <a:hlinkClick r:id="rId2"/>
              </a:rPr>
              <a:t>Sean.Creighton@cms.hhs.gov</a:t>
            </a:r>
            <a:endParaRPr lang="en-US" altLang="en-US" sz="160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Henry Thomas (Training, Project Officer)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     </a:t>
            </a:r>
            <a:r>
              <a:rPr lang="en-US" altLang="en-US" sz="1600" smtClean="0">
                <a:solidFill>
                  <a:schemeClr val="hlink"/>
                </a:solidFill>
                <a:hlinkClick r:id="rId3"/>
              </a:rPr>
              <a:t>Henry.Thomas@cms.hhs.gov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Louis Johnson (FERAS,GTL)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4"/>
              </a:rPr>
              <a:t>Louis.Johnson@cms.hhs.gov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Chanda.McNeal (RAS Payment)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5"/>
              </a:rPr>
              <a:t>Chanda.mcneal@cms.hhs.gov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Payment Research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6"/>
              </a:rPr>
              <a:t>analyst@askriskadjustment.com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Jennifer Harlow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7"/>
              </a:rPr>
              <a:t>Jennifer.Harlow@cms.hhs.gov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Lateefah Hughes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u="sng" smtClean="0">
                <a:solidFill>
                  <a:schemeClr val="hlink"/>
                </a:solidFill>
                <a:hlinkClick r:id="rId8"/>
              </a:rPr>
              <a:t>L</a:t>
            </a:r>
            <a:r>
              <a:rPr lang="en-US" altLang="en-US" sz="1600" smtClean="0">
                <a:solidFill>
                  <a:schemeClr val="hlink"/>
                </a:solidFill>
                <a:hlinkClick r:id="rId8"/>
              </a:rPr>
              <a:t>ateefah.Hughes@cms.hhs.gov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Mary Guy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9"/>
              </a:rPr>
              <a:t>mary.guy@cms.hhs.gov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LTC - </a:t>
            </a:r>
            <a:r>
              <a:rPr lang="en-US" altLang="en-US" sz="1600" smtClean="0">
                <a:solidFill>
                  <a:schemeClr val="hlink"/>
                </a:solidFill>
              </a:rPr>
              <a:t>www.tarsc.info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CSSC - </a:t>
            </a:r>
            <a:r>
              <a:rPr lang="en-US" altLang="en-US" sz="1600" smtClean="0">
                <a:solidFill>
                  <a:schemeClr val="hlink"/>
                </a:solidFill>
              </a:rPr>
              <a:t>www.csscoperations.com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Introduction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6628BF-C02C-4A94-B427-9ED855C6A02E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600200"/>
            <a:ext cx="70866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300" b="1"/>
              <a:t>User Group Process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6629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All attendees must pre-register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It is only necessary to register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Retain unique PIN for all sessions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will last for one hour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slides will be available by the Tuesday before the session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Panel will answer questions during the Q&amp;A portion of the session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BA96B5-0E19-41AE-989A-7D24FAB14FF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6629400" cy="4525962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The 2010 monthly Risk Adjustment User Group dates are posted on the   CSSC Operations website.</a:t>
            </a:r>
            <a:endParaRPr lang="en-US" alt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altLang="en-US" sz="1200" dirty="0" smtClean="0"/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1600" b="1" i="1" dirty="0">
                <a:solidFill>
                  <a:schemeClr val="accent2"/>
                </a:solidFill>
              </a:rPr>
              <a:t>www.csscoperations.com/new/usergroup/usergroupinfo.html</a:t>
            </a:r>
            <a:endParaRPr lang="en-US" altLang="en-US" sz="1800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3000" dirty="0" smtClean="0"/>
              <a:t>Please continue to review the website for updates to this information.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DA692A-1B87-4456-AE67-64CBDCF2022A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85B6AA-9F2B-45D5-8FC8-75D35B8F1F9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6629400" cy="4602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smtClean="0"/>
              <a:t>Q&amp;A Resources</a:t>
            </a:r>
          </a:p>
          <a:p>
            <a:r>
              <a:rPr lang="en-US" altLang="en-US" sz="2400" smtClean="0"/>
              <a:t>User Group Calls cover 2 risk adjustment areas: Payment Operations and Data Validation.</a:t>
            </a:r>
          </a:p>
          <a:p>
            <a:r>
              <a:rPr lang="en-US" altLang="en-US" sz="2400" smtClean="0"/>
              <a:t>On the calls, subject matter experts are available from each area to answer questions.</a:t>
            </a:r>
          </a:p>
          <a:p>
            <a:r>
              <a:rPr lang="en-US" altLang="en-US" sz="2400" smtClean="0"/>
              <a:t>To submit questions outside of User Group:</a:t>
            </a:r>
          </a:p>
          <a:p>
            <a:pPr lvl="1"/>
            <a:r>
              <a:rPr lang="en-US" altLang="en-US" sz="2000" smtClean="0">
                <a:hlinkClick r:id="rId3"/>
              </a:rPr>
              <a:t>Analyst@askriskadjustment.com</a:t>
            </a:r>
            <a:r>
              <a:rPr lang="en-US" altLang="en-US" sz="2000" smtClean="0"/>
              <a:t> for Payment Operations</a:t>
            </a:r>
          </a:p>
          <a:p>
            <a:pPr lvl="1"/>
            <a:r>
              <a:rPr lang="en-US" altLang="en-US" sz="2000" smtClean="0">
                <a:hlinkClick r:id="rId4"/>
              </a:rPr>
              <a:t>Mary.guy@cms.hhs.gov</a:t>
            </a:r>
            <a:r>
              <a:rPr lang="en-US" altLang="en-US" sz="2000" smtClean="0"/>
              <a:t> for Data Validation 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Payment Process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A68F60-CE69-4C3F-B94F-2716DFFAF04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PAYMENT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698964-7653-4BB2-8C10-AF4D199E4851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800" smtClean="0"/>
              <a:t>Post transition 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mtClean="0"/>
              <a:t>100% resolved in February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mtClean="0"/>
              <a:t>96% resolved in March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mtClean="0"/>
              <a:t>71% resolved in April 2010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A4A5EF-00B7-4A55-8EB6-616ACAE14EF6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CMS-HCC Risk Adjustment Model for 2011</a:t>
            </a:r>
          </a:p>
          <a:p>
            <a:pPr lvl="1"/>
            <a:r>
              <a:rPr lang="en-US" altLang="en-US" smtClean="0"/>
              <a:t>Reference the factors in the CMS-HCC risk adjustment model from the 2009 Rate Announcement (published in April 2008). </a:t>
            </a:r>
            <a:r>
              <a:rPr lang="en-US" altLang="en-US" smtClean="0">
                <a:hlinkClick r:id="rId2"/>
              </a:rPr>
              <a:t> http://www.cms.gov/MedicareAdvtgSpecRateStats/Downloads/Announcement2009.pdf</a:t>
            </a:r>
            <a:r>
              <a:rPr lang="en-US" altLang="en-US" smtClean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18602</TotalTime>
  <Words>801</Words>
  <Application>Microsoft Office PowerPoint</Application>
  <PresentationFormat>On-screen Show (4:3)</PresentationFormat>
  <Paragraphs>184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Risk Adjustment User Group</vt:lpstr>
      <vt:lpstr>Welcome to the May User Group</vt:lpstr>
      <vt:lpstr>Introduction</vt:lpstr>
      <vt:lpstr>INTRODUCTION</vt:lpstr>
      <vt:lpstr>INTRODUCTION</vt:lpstr>
      <vt:lpstr>INTRODUCTION</vt:lpstr>
      <vt:lpstr>Payment Process</vt:lpstr>
      <vt:lpstr>PAYMENT PROCESS</vt:lpstr>
      <vt:lpstr>PAYMENT PROCESS</vt:lpstr>
      <vt:lpstr>PAYMENT PROCESS</vt:lpstr>
      <vt:lpstr>PAYMENT PROCESS</vt:lpstr>
      <vt:lpstr>PAYMENT PROCESS</vt:lpstr>
      <vt:lpstr>PAYMENT PROCESS FAQ</vt:lpstr>
      <vt:lpstr>Data Validation</vt:lpstr>
      <vt:lpstr>DATA VALIDATION</vt:lpstr>
      <vt:lpstr>DATA VALIDATION</vt:lpstr>
      <vt:lpstr>DATA VALIDATION</vt:lpstr>
      <vt:lpstr>DATA VALIDATION</vt:lpstr>
      <vt:lpstr>Operations Updates</vt:lpstr>
      <vt:lpstr>Operations</vt:lpstr>
      <vt:lpstr>Operations</vt:lpstr>
      <vt:lpstr>Technical Assistance Updates</vt:lpstr>
      <vt:lpstr>TECHNICAL ASSISTANCE UPDATES</vt:lpstr>
      <vt:lpstr>Questions &amp; Answers</vt:lpstr>
      <vt:lpstr>Closing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November User Group</dc:title>
  <dc:creator>Krista Burrell</dc:creator>
  <cp:lastModifiedBy>Stephanie Lesesne</cp:lastModifiedBy>
  <cp:revision>544</cp:revision>
  <dcterms:created xsi:type="dcterms:W3CDTF">2007-10-30T19:55:14Z</dcterms:created>
  <dcterms:modified xsi:type="dcterms:W3CDTF">2013-12-12T19:55:30Z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