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56" r:id="rId3"/>
    <p:sldId id="257" r:id="rId4"/>
    <p:sldId id="259" r:id="rId5"/>
    <p:sldId id="315" r:id="rId6"/>
    <p:sldId id="343" r:id="rId7"/>
    <p:sldId id="260" r:id="rId8"/>
    <p:sldId id="375" r:id="rId9"/>
    <p:sldId id="376" r:id="rId10"/>
    <p:sldId id="262" r:id="rId11"/>
    <p:sldId id="327" r:id="rId12"/>
    <p:sldId id="356" r:id="rId13"/>
    <p:sldId id="368" r:id="rId14"/>
    <p:sldId id="363" r:id="rId15"/>
    <p:sldId id="366" r:id="rId16"/>
    <p:sldId id="369" r:id="rId17"/>
    <p:sldId id="370" r:id="rId18"/>
    <p:sldId id="264" r:id="rId19"/>
    <p:sldId id="374" r:id="rId20"/>
    <p:sldId id="266" r:id="rId21"/>
    <p:sldId id="268" r:id="rId22"/>
    <p:sldId id="269" r:id="rId23"/>
    <p:sldId id="348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6D7A1C"/>
    <a:srgbClr val="800000"/>
    <a:srgbClr val="8B946C"/>
    <a:srgbClr val="FF0000"/>
    <a:srgbClr val="0000FF"/>
    <a:srgbClr val="FF9900"/>
    <a:srgbClr val="9966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422" autoAdjust="0"/>
    <p:restoredTop sz="66778" autoAdjust="0"/>
  </p:normalViewPr>
  <p:slideViewPr>
    <p:cSldViewPr>
      <p:cViewPr>
        <p:scale>
          <a:sx n="96" d="100"/>
          <a:sy n="96" d="100"/>
        </p:scale>
        <p:origin x="-91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0"/>
    </p:cViewPr>
  </p:sorterViewPr>
  <p:notesViewPr>
    <p:cSldViewPr>
      <p:cViewPr varScale="1">
        <p:scale>
          <a:sx n="59" d="100"/>
          <a:sy n="59" d="100"/>
        </p:scale>
        <p:origin x="-1714" y="-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1CDA8B39-53F7-4220-BC06-E1D7C09972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85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4B2CAE47-2990-4F43-A726-B9BA21532F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82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67F972-A3F7-4E59-9174-116DD7884629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C6B7E8-7D28-46A5-8FC0-9C0774695DC3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DE8BF3-2BCE-4A84-A43E-73182FD2EB97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64DCE6-2FC7-427B-9B1C-8E23BF81AA40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6F7446-75C1-4B04-AC97-3777FEB55CFD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103A37-07BD-4CCC-9F8B-5EBF133E0CB9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64554E-5F61-4604-A227-F8A4739D8ADC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E58B03-DF84-42B3-87D7-930FE0395A27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3FD46A-2A9E-4304-B770-943B9F7F4325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89C88B-18A8-4D0F-9582-CC28A90D9AF1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3A25FC-8AF0-4137-A467-DF4E6C021239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B4028F-132C-4CBA-8FF2-968AB3748F4B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BA00A0-F433-4045-B909-E706B8FBB6D2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>
            <a:grpSpLocks/>
          </p:cNvGrpSpPr>
          <p:nvPr userDrawn="1"/>
        </p:nvGrpSpPr>
        <p:grpSpPr bwMode="auto">
          <a:xfrm>
            <a:off x="0" y="0"/>
            <a:ext cx="1981200" cy="1066800"/>
            <a:chOff x="4560" y="3514"/>
            <a:chExt cx="1200" cy="806"/>
          </a:xfrm>
        </p:grpSpPr>
        <p:pic>
          <p:nvPicPr>
            <p:cNvPr id="4" name="Picture 1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3785"/>
              <a:ext cx="1200" cy="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15"/>
            <p:cNvSpPr>
              <a:spLocks noChangeArrowheads="1"/>
            </p:cNvSpPr>
            <p:nvPr/>
          </p:nvSpPr>
          <p:spPr bwMode="auto">
            <a:xfrm>
              <a:off x="4944" y="3514"/>
              <a:ext cx="816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defRPr/>
              </a:pPr>
              <a:r>
                <a:rPr lang="en-US" sz="1000" b="1" i="1" dirty="0">
                  <a:latin typeface="Arial Narrow" pitchFamily="34" charset="0"/>
                </a:rPr>
                <a:t>A training initiative presented by</a:t>
              </a:r>
            </a:p>
          </p:txBody>
        </p:sp>
      </p:grpSp>
      <p:sp>
        <p:nvSpPr>
          <p:cNvPr id="6" name="Text Box 16"/>
          <p:cNvSpPr txBox="1">
            <a:spLocks noChangeArrowheads="1"/>
          </p:cNvSpPr>
          <p:nvPr userDrawn="1"/>
        </p:nvSpPr>
        <p:spPr bwMode="auto">
          <a:xfrm rot="16200000">
            <a:off x="5722143" y="-3132931"/>
            <a:ext cx="290513" cy="65532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lIns="45720" rIns="45720">
            <a:spAutoFit/>
          </a:bodyPr>
          <a:lstStyle/>
          <a:p>
            <a:pPr algn="ctr">
              <a:spcBef>
                <a:spcPct val="70000"/>
              </a:spcBef>
              <a:defRPr/>
            </a:pPr>
            <a:endParaRPr lang="en-US" sz="1300" dirty="0"/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 rot="16200000">
            <a:off x="228600" y="2895600"/>
            <a:ext cx="3200400" cy="4572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70000"/>
              </a:spcBef>
              <a:defRPr/>
            </a:pPr>
            <a:r>
              <a:rPr lang="en-US" sz="2400" b="1" dirty="0">
                <a:solidFill>
                  <a:schemeClr val="bg1"/>
                </a:solidFill>
              </a:rPr>
              <a:t>2009/ 2010 Monthly</a:t>
            </a:r>
            <a:r>
              <a:rPr lang="en-US" sz="2400" dirty="0"/>
              <a:t> </a:t>
            </a:r>
          </a:p>
        </p:txBody>
      </p:sp>
      <p:sp>
        <p:nvSpPr>
          <p:cNvPr id="8" name="Line 17"/>
          <p:cNvSpPr>
            <a:spLocks noChangeShapeType="1"/>
          </p:cNvSpPr>
          <p:nvPr userDrawn="1"/>
        </p:nvSpPr>
        <p:spPr bwMode="auto">
          <a:xfrm rot="5400000">
            <a:off x="4685507" y="1639093"/>
            <a:ext cx="0" cy="6170613"/>
          </a:xfrm>
          <a:prstGeom prst="line">
            <a:avLst/>
          </a:prstGeom>
          <a:noFill/>
          <a:ln w="1428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2209800" y="1219200"/>
            <a:ext cx="5557838" cy="3429000"/>
          </a:xfrm>
          <a:prstGeom prst="rect">
            <a:avLst/>
          </a:prstGeom>
          <a:gradFill rotWithShape="1">
            <a:gsLst>
              <a:gs pos="0">
                <a:srgbClr val="156B13"/>
              </a:gs>
              <a:gs pos="50000">
                <a:srgbClr val="666633"/>
              </a:gs>
              <a:gs pos="100000">
                <a:srgbClr val="156B13"/>
              </a:gs>
            </a:gsLst>
            <a:lin ang="0" scaled="1"/>
          </a:gra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48" descr="j0178816[1]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1320800"/>
            <a:ext cx="5181600" cy="32131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4800600"/>
            <a:ext cx="6172200" cy="1219200"/>
          </a:xfrm>
        </p:spPr>
        <p:txBody>
          <a:bodyPr/>
          <a:lstStyle>
            <a:lvl1pPr>
              <a:defRPr sz="4000">
                <a:latin typeface="Arial Black" pitchFamily="34" charset="0"/>
              </a:defRPr>
            </a:lvl1pPr>
          </a:lstStyle>
          <a:p>
            <a:r>
              <a:rPr lang="en-US"/>
              <a:t>Risk Adjustment </a:t>
            </a:r>
            <a:br>
              <a:rPr lang="en-US"/>
            </a:br>
            <a:r>
              <a:rPr lang="en-US"/>
              <a:t>User Group Session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6000"/>
            <a:ext cx="2895600" cy="476250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r>
              <a:rPr lang="en-US"/>
              <a:t>February 2010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31E373E-4F7F-4300-A98A-320B1D0E3C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7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C3AD7-D724-40A0-B3AE-1EB6119FE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8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4950" y="0"/>
            <a:ext cx="177165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516255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8A90-6B1B-43E5-A18B-19134DE5A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1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FBA61-953F-4891-B09C-2605A253C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02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04E14-5787-4F71-B9E6-DDE36A3869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1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38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8100" y="1600200"/>
            <a:ext cx="3238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7C3F-5EB8-4F14-A00A-B006585B6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5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A49EA-3AD2-4DD8-BF4D-05EEBB7D1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16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F805D-3000-4894-A49B-7E93C6129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02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00C66-9B0B-47BA-AFE8-40535793A1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83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BD04B-CFFD-4D0A-86EE-156D5A1671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67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EA3CF-DCD8-4137-A66C-A8532C0ACF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1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086600" cy="1417638"/>
          </a:xfrm>
          <a:prstGeom prst="rect">
            <a:avLst/>
          </a:prstGeom>
          <a:solidFill>
            <a:srgbClr val="66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6629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3165C333-19FB-4065-B4B0-33819DA82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7162800" y="0"/>
            <a:ext cx="0" cy="6629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7239000" y="5562600"/>
            <a:ext cx="1905000" cy="1279525"/>
            <a:chOff x="4560" y="3514"/>
            <a:chExt cx="1200" cy="806"/>
          </a:xfrm>
        </p:grpSpPr>
        <p:pic>
          <p:nvPicPr>
            <p:cNvPr id="1039" name="Picture 14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3785"/>
              <a:ext cx="1200" cy="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15"/>
            <p:cNvSpPr>
              <a:spLocks noChangeArrowheads="1"/>
            </p:cNvSpPr>
            <p:nvPr/>
          </p:nvSpPr>
          <p:spPr bwMode="auto">
            <a:xfrm>
              <a:off x="4944" y="3514"/>
              <a:ext cx="81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defRPr/>
              </a:pPr>
              <a:r>
                <a:rPr lang="en-US" sz="1000" b="1" i="1" dirty="0">
                  <a:solidFill>
                    <a:srgbClr val="6D7A1C"/>
                  </a:solidFill>
                  <a:latin typeface="Arial Narrow" pitchFamily="34" charset="0"/>
                </a:rPr>
                <a:t>A training initiative presented by</a:t>
              </a:r>
            </a:p>
          </p:txBody>
        </p:sp>
      </p:grp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162800" y="1143000"/>
            <a:ext cx="1981200" cy="29051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70000"/>
              </a:spcBef>
              <a:defRPr/>
            </a:pPr>
            <a:r>
              <a:rPr lang="en-US" sz="1300" b="1" dirty="0">
                <a:solidFill>
                  <a:schemeClr val="bg1"/>
                </a:solidFill>
              </a:rPr>
              <a:t>2010</a:t>
            </a:r>
            <a:endParaRPr lang="en-US" sz="1300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 rot="5400000">
            <a:off x="4575176" y="-3122613"/>
            <a:ext cx="0" cy="9140825"/>
          </a:xfrm>
          <a:prstGeom prst="line">
            <a:avLst/>
          </a:prstGeom>
          <a:noFill/>
          <a:ln w="920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7162800" y="-11113"/>
            <a:ext cx="0" cy="6856413"/>
          </a:xfrm>
          <a:prstGeom prst="line">
            <a:avLst/>
          </a:prstGeom>
          <a:noFill/>
          <a:ln w="920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6" name="WordArt 12"/>
          <p:cNvSpPr>
            <a:spLocks noChangeArrowheads="1" noChangeShapeType="1" noTextEdit="1"/>
          </p:cNvSpPr>
          <p:nvPr userDrawn="1"/>
        </p:nvSpPr>
        <p:spPr bwMode="auto">
          <a:xfrm rot="5400000">
            <a:off x="7177087" y="3109913"/>
            <a:ext cx="21431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6D7A1C"/>
                  </a:solidFill>
                  <a:round/>
                  <a:headEnd/>
                  <a:tailEnd/>
                </a:ln>
                <a:solidFill>
                  <a:srgbClr val="6D7A1C"/>
                </a:solidFill>
                <a:latin typeface="Arial"/>
                <a:cs typeface="Arial"/>
              </a:rPr>
              <a:t>March 2010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7162800" y="5181600"/>
            <a:ext cx="1981200" cy="29051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70000"/>
              </a:spcBef>
              <a:defRPr/>
            </a:pPr>
            <a:endParaRPr lang="en-US" sz="1300" dirty="0"/>
          </a:p>
        </p:txBody>
      </p:sp>
      <p:pic>
        <p:nvPicPr>
          <p:cNvPr id="1038" name="Picture 63" descr="j0178816[1]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0"/>
            <a:ext cx="1938338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86" r:id="rId2"/>
    <p:sldLayoutId id="2147484485" r:id="rId3"/>
    <p:sldLayoutId id="2147484484" r:id="rId4"/>
    <p:sldLayoutId id="2147484483" r:id="rId5"/>
    <p:sldLayoutId id="2147484482" r:id="rId6"/>
    <p:sldLayoutId id="2147484481" r:id="rId7"/>
    <p:sldLayoutId id="2147484480" r:id="rId8"/>
    <p:sldLayoutId id="2147484479" r:id="rId9"/>
    <p:sldLayoutId id="2147484478" r:id="rId10"/>
    <p:sldLayoutId id="21474844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Lateefah.Hughes@cms.hhs.gov" TargetMode="External"/><Relationship Id="rId3" Type="http://schemas.openxmlformats.org/officeDocument/2006/relationships/hyperlink" Target="mailto:Henry.Thomas@cms.hhs.gov" TargetMode="External"/><Relationship Id="rId7" Type="http://schemas.openxmlformats.org/officeDocument/2006/relationships/hyperlink" Target="mailto:Jennifer.Harlow@cms.hhs.gov" TargetMode="External"/><Relationship Id="rId2" Type="http://schemas.openxmlformats.org/officeDocument/2006/relationships/hyperlink" Target="mailto:Sean.Creighton@cms.hhs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nalyst@askriskadjustment.com" TargetMode="External"/><Relationship Id="rId5" Type="http://schemas.openxmlformats.org/officeDocument/2006/relationships/hyperlink" Target="mailto:Chanda.mcneal@cms.hhs.gov" TargetMode="External"/><Relationship Id="rId4" Type="http://schemas.openxmlformats.org/officeDocument/2006/relationships/hyperlink" Target="mailto:Louis.Johnson@cms.hhs.gov" TargetMode="External"/><Relationship Id="rId9" Type="http://schemas.openxmlformats.org/officeDocument/2006/relationships/hyperlink" Target="mailto:Ann.marshall@cms.hhs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nalyst@askriskadjustment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n.marshall@cms.hhs.go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4800600"/>
            <a:ext cx="6172200" cy="1200150"/>
          </a:xfrm>
        </p:spPr>
        <p:txBody>
          <a:bodyPr/>
          <a:lstStyle/>
          <a:p>
            <a:pPr eaLnBrk="1" hangingPunct="1"/>
            <a:r>
              <a:rPr lang="en-US" altLang="en-US" smtClean="0"/>
              <a:t>Risk Adjustment User Group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667000" y="6172200"/>
            <a:ext cx="403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 b="1">
                <a:solidFill>
                  <a:schemeClr val="hlink"/>
                </a:solidFill>
                <a:latin typeface="Arial Unicode MS" pitchFamily="34" charset="-128"/>
              </a:rPr>
              <a:t>March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Data Validation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DATA VALIDATION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DC0D81-5AC9-4662-95C0-6E0555C03B4A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AEA62F-21F0-4D25-A285-95E80E4196A6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DATA VALIDATION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6629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smtClean="0"/>
              <a:t>CY 2007 </a:t>
            </a:r>
          </a:p>
          <a:p>
            <a:r>
              <a:rPr lang="en-US" altLang="en-US" sz="2800" smtClean="0"/>
              <a:t>Pilot RADV (notified June 20, 2008) </a:t>
            </a:r>
          </a:p>
          <a:p>
            <a:pPr lvl="1"/>
            <a:r>
              <a:rPr lang="en-US" altLang="en-US" sz="2400" smtClean="0"/>
              <a:t>Deadline for submission of corrective medical records and attestations was Sept. 16, 2009.</a:t>
            </a:r>
          </a:p>
          <a:p>
            <a:pPr lvl="1"/>
            <a:r>
              <a:rPr lang="en-US" altLang="en-US" sz="2400" smtClean="0"/>
              <a:t>Medical Record Receipt Reports distributed in January.</a:t>
            </a:r>
          </a:p>
          <a:p>
            <a:pPr lvl="3"/>
            <a:endParaRPr lang="en-US" altLang="en-US" smtClean="0"/>
          </a:p>
          <a:p>
            <a:pPr lvl="2">
              <a:lnSpc>
                <a:spcPct val="80000"/>
              </a:lnSpc>
            </a:pPr>
            <a:endParaRPr lang="en-US" altLang="en-US" smtClean="0"/>
          </a:p>
          <a:p>
            <a:pPr lvl="2">
              <a:lnSpc>
                <a:spcPct val="80000"/>
              </a:lnSpc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DATA VALIDATION</a:t>
            </a:r>
          </a:p>
        </p:txBody>
      </p:sp>
      <p:sp>
        <p:nvSpPr>
          <p:cNvPr id="14368" name="TextBox 7"/>
          <p:cNvSpPr txBox="1">
            <a:spLocks noChangeArrowheads="1"/>
          </p:cNvSpPr>
          <p:nvPr/>
        </p:nvSpPr>
        <p:spPr bwMode="auto">
          <a:xfrm>
            <a:off x="228600" y="1447800"/>
            <a:ext cx="670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/>
              <a:t>CY 2007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800"/>
              <a:t> Targeted RADV - Important Dates </a:t>
            </a:r>
          </a:p>
        </p:txBody>
      </p:sp>
      <p:graphicFrame>
        <p:nvGraphicFramePr>
          <p:cNvPr id="5" name="Table 4" title="Targeted RADV - Important Dates 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972912"/>
              </p:ext>
            </p:extLst>
          </p:nvPr>
        </p:nvGraphicFramePr>
        <p:xfrm>
          <a:off x="228600" y="2514600"/>
          <a:ext cx="6705599" cy="32178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1"/>
                <a:gridCol w="1904999"/>
                <a:gridCol w="1805939"/>
                <a:gridCol w="1927860"/>
              </a:tblGrid>
              <a:tr h="1869846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Plans Notified</a:t>
                      </a:r>
                      <a:r>
                        <a:rPr lang="en-US" sz="1800" baseline="0" dirty="0" smtClean="0"/>
                        <a:t> of Stage Assignment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MAOs Received</a:t>
                      </a:r>
                      <a:r>
                        <a:rPr lang="en-US" sz="1800" baseline="0" dirty="0" smtClean="0"/>
                        <a:t> Encrypted CD w/Contract-Specific Data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Deadline for Submission of Coversheets, Attestations, and Medical Records*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4493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Stage I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Oct. 23, 2009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Nov. 10, 2009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Feb. 9, 2010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449339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Stage II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Nov. 13, 2009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Nov. 19, 2009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Feb. 18, 2010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4493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Stage III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Dec.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4, 2009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Dec.</a:t>
                      </a:r>
                      <a:r>
                        <a:rPr lang="en-US" sz="1800" baseline="0" dirty="0" smtClean="0"/>
                        <a:t> 10, 2009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March 11, 2010</a:t>
                      </a:r>
                      <a:endParaRPr lang="en-US" sz="1800" dirty="0"/>
                    </a:p>
                  </a:txBody>
                  <a:tcPr marT="45711" marB="45711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5943600"/>
            <a:ext cx="662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200" b="1" kern="0" dirty="0">
                <a:latin typeface="+mn-lt"/>
              </a:rPr>
              <a:t>* Submission Deadline is 11:59 p.m. Eastern</a:t>
            </a:r>
            <a:endParaRPr lang="en-US" sz="1200" kern="0" dirty="0">
              <a:latin typeface="+mn-lt"/>
            </a:endParaRPr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073068-0836-4CB6-8399-0CDF3501FE7E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b="1" smtClean="0"/>
              <a:t>CY 2008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National RADV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Deadline for submission of medical records (medical records, coversheets, and attestations) is March 12, 2010.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Plans may submit medical records via VPN, electronic media (e.g., USB, CD, DVD), fax, or hardcopy.</a:t>
            </a:r>
          </a:p>
          <a:p>
            <a:pPr lvl="1">
              <a:lnSpc>
                <a:spcPct val="90000"/>
              </a:lnSpc>
            </a:pPr>
            <a:endParaRPr lang="en-US" altLang="en-US" sz="1800" smtClean="0"/>
          </a:p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B87231-61A6-4123-8AE8-1FABA3D6267E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29400" cy="480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CY 2007 Targeted &amp; CY 2008 National RADV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Tips</a:t>
            </a:r>
          </a:p>
          <a:p>
            <a:pPr lvl="1">
              <a:lnSpc>
                <a:spcPct val="80000"/>
              </a:lnSpc>
            </a:pPr>
            <a:r>
              <a:rPr lang="en-US" altLang="en-US" sz="2200" smtClean="0"/>
              <a:t>CMS-generated attestation</a:t>
            </a:r>
          </a:p>
          <a:p>
            <a:pPr lvl="2">
              <a:lnSpc>
                <a:spcPct val="80000"/>
              </a:lnSpc>
            </a:pPr>
            <a:r>
              <a:rPr lang="en-US" altLang="en-US" sz="1800" smtClean="0"/>
              <a:t>Will only be accepted for physician/outpatient medical records.</a:t>
            </a:r>
          </a:p>
          <a:p>
            <a:pPr lvl="2">
              <a:lnSpc>
                <a:spcPct val="80000"/>
              </a:lnSpc>
            </a:pPr>
            <a:r>
              <a:rPr lang="en-US" altLang="en-US" sz="1800" smtClean="0"/>
              <a:t>Will be accepted if filled out completely as directed.</a:t>
            </a:r>
          </a:p>
          <a:p>
            <a:pPr lvl="2">
              <a:lnSpc>
                <a:spcPct val="80000"/>
              </a:lnSpc>
            </a:pPr>
            <a:r>
              <a:rPr lang="en-US" altLang="en-US" sz="1800" smtClean="0"/>
              <a:t>Should accompany the related record.</a:t>
            </a:r>
          </a:p>
          <a:p>
            <a:pPr lvl="2">
              <a:lnSpc>
                <a:spcPct val="80000"/>
              </a:lnSpc>
            </a:pPr>
            <a:r>
              <a:rPr lang="en-US" altLang="en-US" sz="1800" smtClean="0"/>
              <a:t>Do not alter or edit the CMS-generated attestation.</a:t>
            </a:r>
          </a:p>
          <a:p>
            <a:pPr lvl="2">
              <a:lnSpc>
                <a:spcPct val="80000"/>
              </a:lnSpc>
            </a:pPr>
            <a:r>
              <a:rPr lang="en-US" altLang="en-US" sz="1800" smtClean="0"/>
              <a:t>May provide the treating physician with:</a:t>
            </a:r>
          </a:p>
          <a:p>
            <a:pPr lvl="3">
              <a:lnSpc>
                <a:spcPct val="80000"/>
              </a:lnSpc>
            </a:pPr>
            <a:r>
              <a:rPr lang="en-US" altLang="en-US" sz="1600" smtClean="0"/>
              <a:t>A sample completed attestation; and </a:t>
            </a:r>
          </a:p>
          <a:p>
            <a:pPr lvl="3">
              <a:lnSpc>
                <a:spcPct val="80000"/>
              </a:lnSpc>
            </a:pPr>
            <a:r>
              <a:rPr lang="en-US" altLang="en-US" sz="1600" smtClean="0"/>
              <a:t>A cover note identifying the date of service requiring attestation</a:t>
            </a:r>
            <a:r>
              <a:rPr lang="en-US" altLang="en-US" smtClean="0"/>
              <a:t>.</a:t>
            </a:r>
            <a:endParaRPr lang="en-US" altLang="en-US" sz="1800" smtClean="0"/>
          </a:p>
          <a:p>
            <a:pPr lvl="1">
              <a:lnSpc>
                <a:spcPct val="80000"/>
              </a:lnSpc>
            </a:pPr>
            <a:r>
              <a:rPr lang="en-US" altLang="en-US" sz="2200" smtClean="0"/>
              <a:t>Plan-generated attestations will not be accepted.</a:t>
            </a:r>
          </a:p>
          <a:p>
            <a:pPr lvl="1">
              <a:lnSpc>
                <a:spcPct val="80000"/>
              </a:lnSpc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4EAC6C-9384-4613-961C-61EE49B414C2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6629400" cy="4495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CY 2007 Targeted &amp; CY 2008 National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Tips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Requests for medical records—ensure that: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Providers receive all information needed to comply; and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Your complete request is received by the intended recipient—CMS contacted by multiple providers who receive incomplete medical record requests and are unable to determine—</a:t>
            </a:r>
          </a:p>
          <a:p>
            <a:pPr lvl="3">
              <a:lnSpc>
                <a:spcPct val="80000"/>
              </a:lnSpc>
            </a:pPr>
            <a:r>
              <a:rPr lang="en-US" altLang="en-US" smtClean="0"/>
              <a:t>MA organization</a:t>
            </a:r>
          </a:p>
          <a:p>
            <a:pPr lvl="3">
              <a:lnSpc>
                <a:spcPct val="80000"/>
              </a:lnSpc>
            </a:pPr>
            <a:r>
              <a:rPr lang="en-US" altLang="en-US" smtClean="0"/>
              <a:t>Patient information</a:t>
            </a:r>
          </a:p>
          <a:p>
            <a:pPr lvl="3">
              <a:lnSpc>
                <a:spcPct val="80000"/>
              </a:lnSpc>
            </a:pPr>
            <a:r>
              <a:rPr lang="en-US" altLang="en-US" smtClean="0"/>
              <a:t>Specific date(s) of service required</a:t>
            </a:r>
          </a:p>
          <a:p>
            <a:endParaRPr lang="en-US" altLang="en-US" smtClean="0"/>
          </a:p>
          <a:p>
            <a:pPr>
              <a:lnSpc>
                <a:spcPct val="80000"/>
              </a:lnSpc>
            </a:pPr>
            <a:endParaRPr lang="en-US" altLang="en-US" smtClean="0"/>
          </a:p>
          <a:p>
            <a:pPr>
              <a:lnSpc>
                <a:spcPct val="80000"/>
              </a:lnSpc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45F0E0-ED18-4F7D-8646-B23B1DE95BBF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General Reminder-</a:t>
            </a:r>
            <a:r>
              <a:rPr lang="en-US" sz="2800" dirty="0" smtClean="0"/>
              <a:t>-Observe CMS Requirements to Submit Documentation</a:t>
            </a: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MA organizations must ensure confidentiality of beneficiary information when sending protected health information (PHI) and/or personal identifiable information (PII) contained in medical records, attestations, and coversheets.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347DB9-AA0F-427C-BA65-CCE02BA4F643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General Reminder (cont’d)</a:t>
            </a: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Do not submit any medical records via email. This may compromise PHI and/or PII and will be reported to the CMS Security Division as described in </a:t>
            </a:r>
            <a:r>
              <a:rPr lang="en-US" sz="2000" i="1" dirty="0" smtClean="0">
                <a:ea typeface="+mn-ea"/>
                <a:cs typeface="+mn-cs"/>
              </a:rPr>
              <a:t>Security and Privacy Reminders and Clarification of Reporting Procedures</a:t>
            </a:r>
            <a:r>
              <a:rPr lang="en-US" sz="2000" dirty="0" smtClean="0">
                <a:ea typeface="+mn-ea"/>
                <a:cs typeface="+mn-cs"/>
              </a:rPr>
              <a:t> (12/16/2008 CPC memorandum, available on the CMS Health Plan Management System website).</a:t>
            </a:r>
            <a:r>
              <a:rPr lang="en-US" sz="2000" b="1" dirty="0" smtClean="0">
                <a:ea typeface="+mn-ea"/>
                <a:cs typeface="+mn-cs"/>
              </a:rPr>
              <a:t>  </a:t>
            </a:r>
            <a:endParaRPr lang="en-US" sz="20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sz="2000" dirty="0" smtClean="0">
                <a:ea typeface="+mn-ea"/>
                <a:cs typeface="+mn-cs"/>
              </a:rPr>
              <a:t>All submitted medical records must comply with the medical record requirements set forth in the  Instructions Packet.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62C180-4320-4931-B574-FCB6918EBDFC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Operations Updates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OPERATIONS UPDATES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3155677-95C8-40E9-B2A5-5B2DA4560E3D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61722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smtClean="0"/>
              <a:t>Frequently Asked Question</a:t>
            </a:r>
          </a:p>
          <a:p>
            <a:endParaRPr lang="en-US" altLang="en-US" sz="2400" b="1" smtClean="0"/>
          </a:p>
          <a:p>
            <a:pPr>
              <a:buFontTx/>
              <a:buNone/>
            </a:pPr>
            <a:r>
              <a:rPr lang="en-US" altLang="en-US" sz="2400" b="1" smtClean="0"/>
              <a:t>	Q: </a:t>
            </a:r>
            <a:r>
              <a:rPr lang="en-US" altLang="en-US" sz="2400" smtClean="0"/>
              <a:t>   </a:t>
            </a:r>
            <a:r>
              <a:rPr lang="en-US" altLang="en-US" sz="2400" b="1" smtClean="0"/>
              <a:t>Does the file size limitation of 1 million records per day also apply to vendors? </a:t>
            </a:r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b="1" i="1" smtClean="0"/>
              <a:t>A:     </a:t>
            </a:r>
            <a:r>
              <a:rPr lang="en-US" altLang="en-US" sz="2400" smtClean="0"/>
              <a:t>The file size requirement applies to all submitters, including vendors.  CMS is requesting files submitted for risk adjustment are limited to 1 million CCC (detail) records per day per submitter. 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AB56B9-B5AF-4F2B-A0E1-81B37B1695C3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40D950-32AF-432C-8D17-9D12F1340995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Welcome to the March</a:t>
            </a:r>
            <a:br>
              <a:rPr lang="en-US" altLang="en-US" sz="4000" b="1" smtClean="0"/>
            </a:br>
            <a:r>
              <a:rPr lang="en-US" altLang="en-US" sz="4000" b="1" smtClean="0"/>
              <a:t>User Group</a:t>
            </a:r>
          </a:p>
        </p:txBody>
      </p:sp>
      <p:sp>
        <p:nvSpPr>
          <p:cNvPr id="410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09600" y="1874838"/>
            <a:ext cx="65532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</a:p>
          <a:p>
            <a:pPr eaLnBrk="1" hangingPunct="1"/>
            <a:r>
              <a:rPr lang="en-US" altLang="en-US" smtClean="0"/>
              <a:t>Payment Process</a:t>
            </a:r>
          </a:p>
          <a:p>
            <a:pPr eaLnBrk="1" hangingPunct="1"/>
            <a:r>
              <a:rPr lang="en-US" altLang="en-US" smtClean="0"/>
              <a:t>Data Validation</a:t>
            </a:r>
          </a:p>
          <a:p>
            <a:pPr eaLnBrk="1" hangingPunct="1"/>
            <a:r>
              <a:rPr lang="en-US" altLang="en-US" smtClean="0"/>
              <a:t>Operations Update</a:t>
            </a:r>
          </a:p>
          <a:p>
            <a:pPr eaLnBrk="1" hangingPunct="1"/>
            <a:r>
              <a:rPr lang="en-US" altLang="en-US" smtClean="0"/>
              <a:t>Questions and Answers</a:t>
            </a:r>
          </a:p>
          <a:p>
            <a:pPr eaLnBrk="1" hangingPunct="1"/>
            <a:r>
              <a:rPr lang="en-US" altLang="en-US" smtClean="0"/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Technical Assistance updates</a:t>
            </a:r>
            <a:endParaRPr lang="en-US" dirty="0">
              <a:solidFill>
                <a:srgbClr val="666633"/>
              </a:solidFill>
            </a:endParaRPr>
          </a:p>
        </p:txBody>
      </p:sp>
      <p:grpSp>
        <p:nvGrpSpPr>
          <p:cNvPr id="22532" name="Group 7" title="Technical Assistance Updates"/>
          <p:cNvGrpSpPr>
            <a:grpSpLocks/>
          </p:cNvGrpSpPr>
          <p:nvPr/>
        </p:nvGrpSpPr>
        <p:grpSpPr bwMode="auto">
          <a:xfrm>
            <a:off x="1143000" y="3124200"/>
            <a:ext cx="4905375" cy="1628775"/>
            <a:chOff x="720" y="1968"/>
            <a:chExt cx="3090" cy="1026"/>
          </a:xfrm>
        </p:grpSpPr>
        <p:sp>
          <p:nvSpPr>
            <p:cNvPr id="2253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720" y="1968"/>
              <a:ext cx="3090" cy="4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400" kern="10" spc="880">
                  <a:ln w="9525">
                    <a:solidFill>
                      <a:srgbClr val="666633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79999"/>
                      </a:srgbClr>
                    </a:outerShdw>
                  </a:effectLst>
                  <a:latin typeface="Arial Black"/>
                </a:rPr>
                <a:t>TECHNICAL ASSISTANCE</a:t>
              </a:r>
            </a:p>
          </p:txBody>
        </p:sp>
        <p:sp>
          <p:nvSpPr>
            <p:cNvPr id="22534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208" y="2592"/>
              <a:ext cx="2160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400" kern="10" spc="880">
                  <a:ln w="9525">
                    <a:solidFill>
                      <a:srgbClr val="666633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79999"/>
                      </a:srgbClr>
                    </a:outerShdw>
                  </a:effectLst>
                  <a:latin typeface="Arial Black"/>
                </a:rPr>
                <a:t>UPDATES</a:t>
              </a:r>
            </a:p>
          </p:txBody>
        </p:sp>
      </p:grp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609AAF-A2B0-4A1F-B41B-B64B449A08E4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Questions &amp; Answers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23555" name="WordArt 4"/>
          <p:cNvSpPr>
            <a:spLocks noChangeArrowheads="1" noChangeShapeType="1" noTextEdit="1"/>
          </p:cNvSpPr>
          <p:nvPr/>
        </p:nvSpPr>
        <p:spPr bwMode="auto">
          <a:xfrm>
            <a:off x="1143000" y="3352800"/>
            <a:ext cx="5029200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QUESTIONS &amp; ANSWERS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1CD550-5268-4312-B305-681893964146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closing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24579" name="WordArt 4"/>
          <p:cNvSpPr>
            <a:spLocks noChangeArrowheads="1" noChangeShapeType="1" noTextEdit="1"/>
          </p:cNvSpPr>
          <p:nvPr/>
        </p:nvSpPr>
        <p:spPr bwMode="auto">
          <a:xfrm>
            <a:off x="1676400" y="3657600"/>
            <a:ext cx="35052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CLOSING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AD2C13F-AAB7-4C08-90FD-6CD6F98AAE30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 smtClean="0"/>
              <a:t>Sean Creighton (Director, Division of Risk Adjustment &amp; Payment Policy)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/>
              <a:t>       </a:t>
            </a:r>
            <a:r>
              <a:rPr lang="en-US" altLang="en-US" sz="1600" smtClean="0">
                <a:solidFill>
                  <a:srgbClr val="990033"/>
                </a:solidFill>
                <a:hlinkClick r:id="rId2"/>
              </a:rPr>
              <a:t>Sean.Creighton@cms.hhs.gov</a:t>
            </a:r>
            <a:endParaRPr lang="en-US" altLang="en-US" sz="1600" smtClean="0">
              <a:solidFill>
                <a:srgbClr val="990033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Henry Thomas (Training, Project Officer)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/>
              <a:t>      </a:t>
            </a:r>
            <a:r>
              <a:rPr lang="en-US" altLang="en-US" sz="1600" smtClean="0">
                <a:solidFill>
                  <a:schemeClr val="hlink"/>
                </a:solidFill>
                <a:hlinkClick r:id="rId3"/>
              </a:rPr>
              <a:t>Henry.Thomas@cms.hhs.gov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Louis Johnson (FERAS,GTL)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smtClean="0">
                <a:solidFill>
                  <a:schemeClr val="hlink"/>
                </a:solidFill>
                <a:hlinkClick r:id="rId4"/>
              </a:rPr>
              <a:t>Louis.Johnson@cms.hhs.gov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Chanda.McNeal (RAS Payment)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smtClean="0">
                <a:solidFill>
                  <a:schemeClr val="hlink"/>
                </a:solidFill>
                <a:hlinkClick r:id="rId5"/>
              </a:rPr>
              <a:t>Chanda.mcneal@cms.hhs.gov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Payment Research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smtClean="0">
                <a:solidFill>
                  <a:schemeClr val="hlink"/>
                </a:solidFill>
                <a:hlinkClick r:id="rId6"/>
              </a:rPr>
              <a:t>analyst@askriskadjustment.com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Jennifer Harlow (RADV)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smtClean="0">
                <a:solidFill>
                  <a:schemeClr val="hlink"/>
                </a:solidFill>
                <a:hlinkClick r:id="rId7"/>
              </a:rPr>
              <a:t>Jennifer.Harlow@cms.hhs.gov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Lateefah Hughes (RADV)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u="sng" smtClean="0">
                <a:solidFill>
                  <a:schemeClr val="hlink"/>
                </a:solidFill>
                <a:hlinkClick r:id="rId8"/>
              </a:rPr>
              <a:t>L</a:t>
            </a:r>
            <a:r>
              <a:rPr lang="en-US" altLang="en-US" sz="1600" smtClean="0">
                <a:solidFill>
                  <a:schemeClr val="hlink"/>
                </a:solidFill>
                <a:hlinkClick r:id="rId8"/>
              </a:rPr>
              <a:t>ateefah.Hughes@cms.hhs.gov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Mary Guy (RADV)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       </a:t>
            </a:r>
            <a:r>
              <a:rPr lang="en-US" altLang="en-US" sz="1600" smtClean="0">
                <a:solidFill>
                  <a:schemeClr val="hlink"/>
                </a:solidFill>
                <a:hlinkClick r:id="rId9"/>
              </a:rPr>
              <a:t>mary.guy@cms.hhs.gov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LTC - </a:t>
            </a:r>
            <a:r>
              <a:rPr lang="en-US" altLang="en-US" sz="1600" smtClean="0">
                <a:solidFill>
                  <a:schemeClr val="hlink"/>
                </a:solidFill>
              </a:rPr>
              <a:t>www.tarsc.info</a:t>
            </a:r>
          </a:p>
          <a:p>
            <a:pPr>
              <a:lnSpc>
                <a:spcPct val="80000"/>
              </a:lnSpc>
            </a:pPr>
            <a:r>
              <a:rPr lang="en-US" altLang="en-US" sz="1600" smtClean="0"/>
              <a:t>CSSC - </a:t>
            </a:r>
            <a:r>
              <a:rPr lang="en-US" altLang="en-US" sz="1600" smtClean="0">
                <a:solidFill>
                  <a:schemeClr val="hlink"/>
                </a:solidFill>
              </a:rPr>
              <a:t>www.csscoperations.com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Introduction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6B818A2-C1CB-4A1D-9E85-3C54B03F28DD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377511-B37B-420B-ACA9-A56E2A1DD98D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INTRODUCTION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600200"/>
            <a:ext cx="70866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300" b="1"/>
              <a:t>User Group Process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6629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All attendees must pre-register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It is only necessary to register once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Retain unique PIN for all sessions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Session will last for one hour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Session slides will be available by the Tuesday before the session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Panel will answer questions during the Q&amp;A portion of the session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3100" smtClean="0"/>
          </a:p>
          <a:p>
            <a:pPr eaLnBrk="1" hangingPunct="1">
              <a:lnSpc>
                <a:spcPct val="90000"/>
              </a:lnSpc>
            </a:pPr>
            <a:endParaRPr lang="en-US" altLang="en-US" sz="3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30C320-DC74-433C-8C78-9C869C94F9A0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INTRODUCTION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6629400" cy="4525962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The 2010 monthly Risk Adjustment User Group dates are posted on the   CSSC Operations website.</a:t>
            </a:r>
            <a:endParaRPr lang="en-US" altLang="en-US" sz="2000" dirty="0" smtClean="0"/>
          </a:p>
          <a:p>
            <a:pPr eaLnBrk="1" hangingPunct="1">
              <a:spcBef>
                <a:spcPct val="50000"/>
              </a:spcBef>
            </a:pPr>
            <a:endParaRPr lang="en-US" altLang="en-US" sz="1200" dirty="0" smtClean="0"/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1600" b="1" i="1" dirty="0" smtClean="0">
                <a:solidFill>
                  <a:schemeClr val="accent2"/>
                </a:solidFill>
              </a:rPr>
              <a:t>www.csscoperations.com/new/usergroup/usergroupinfo.html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000" dirty="0" smtClean="0"/>
              <a:t>Please </a:t>
            </a:r>
            <a:r>
              <a:rPr lang="en-US" altLang="en-US" sz="3000" dirty="0" smtClean="0"/>
              <a:t>continue to review the website for updates to this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8AAB28-31B8-483B-B191-00068E7EC516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INTRODUCTION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6629400" cy="46021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smtClean="0"/>
              <a:t>Q&amp;A Resources</a:t>
            </a:r>
          </a:p>
          <a:p>
            <a:r>
              <a:rPr lang="en-US" altLang="en-US" sz="2400" smtClean="0"/>
              <a:t>User Group Calls cover 2 risk adjustment areas: Payment Operations and Data Validation.</a:t>
            </a:r>
          </a:p>
          <a:p>
            <a:r>
              <a:rPr lang="en-US" altLang="en-US" sz="2400" smtClean="0"/>
              <a:t>On the calls, subject matter experts are available from each area to answer questions.</a:t>
            </a:r>
          </a:p>
          <a:p>
            <a:r>
              <a:rPr lang="en-US" altLang="en-US" sz="2400" smtClean="0"/>
              <a:t>To submit questions outside of User Group:</a:t>
            </a:r>
          </a:p>
          <a:p>
            <a:pPr lvl="1"/>
            <a:r>
              <a:rPr lang="en-US" altLang="en-US" sz="2000" smtClean="0">
                <a:hlinkClick r:id="rId3"/>
              </a:rPr>
              <a:t>Analyst@askriskadjustment.com</a:t>
            </a:r>
            <a:r>
              <a:rPr lang="en-US" altLang="en-US" sz="2000" smtClean="0"/>
              <a:t> for Payment Operations</a:t>
            </a:r>
          </a:p>
          <a:p>
            <a:pPr lvl="1"/>
            <a:r>
              <a:rPr lang="en-US" altLang="en-US" sz="2000" smtClean="0">
                <a:hlinkClick r:id="rId4"/>
              </a:rPr>
              <a:t>Mary.guy@cms.hhs.gov</a:t>
            </a:r>
            <a:r>
              <a:rPr lang="en-US" altLang="en-US" sz="2000" smtClean="0"/>
              <a:t> for Data Validation </a:t>
            </a:r>
          </a:p>
          <a:p>
            <a:pPr>
              <a:lnSpc>
                <a:spcPct val="8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Payment Process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PAYMENT PROCESS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8ABE7AB-FBDF-496B-A940-3F5D80700448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PAYMENT PROCESS</a:t>
            </a:r>
            <a:endParaRPr lang="en-US" altLang="en-US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6C8052-FF67-4B31-B525-85DC13FEC6A5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1024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2400" smtClean="0"/>
              <a:t>Post transition 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</a:pPr>
            <a:r>
              <a:rPr lang="en-US" altLang="en-US" sz="2400" smtClean="0"/>
              <a:t>100% resolved in December 2009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</a:pPr>
            <a:r>
              <a:rPr lang="en-US" altLang="en-US" sz="2400" smtClean="0"/>
              <a:t>  81% resolved in January 2010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</a:pPr>
            <a:r>
              <a:rPr lang="en-US" altLang="en-US" sz="2400" smtClean="0"/>
              <a:t>  73% resolved in February 2010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PAYMENT PROCESS</a:t>
            </a:r>
            <a:endParaRPr lang="en-US" altLang="en-US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BD8246-1A28-4882-9607-E45F8B979471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1126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Question – </a:t>
            </a:r>
          </a:p>
          <a:p>
            <a:pPr>
              <a:buFontTx/>
              <a:buNone/>
            </a:pPr>
            <a:r>
              <a:rPr lang="en-US" altLang="en-US" smtClean="0"/>
              <a:t>Will CMS be eliminating the use of Evaluation and Management Consultation CPT codes for Medicare Providers?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16422</TotalTime>
  <Words>770</Words>
  <Application>Microsoft Office PowerPoint</Application>
  <PresentationFormat>On-screen Show (4:3)</PresentationFormat>
  <Paragraphs>178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Narrow</vt:lpstr>
      <vt:lpstr>Arial Black</vt:lpstr>
      <vt:lpstr>Arial Unicode MS</vt:lpstr>
      <vt:lpstr>Default Design</vt:lpstr>
      <vt:lpstr>Risk Adjustment User Group</vt:lpstr>
      <vt:lpstr>Welcome to the March User Group</vt:lpstr>
      <vt:lpstr>Introduction</vt:lpstr>
      <vt:lpstr>INTRODUCTION</vt:lpstr>
      <vt:lpstr>INTRODUCTION</vt:lpstr>
      <vt:lpstr>INTRODUCTION</vt:lpstr>
      <vt:lpstr>Payment Process</vt:lpstr>
      <vt:lpstr>PAYMENT PROCESS</vt:lpstr>
      <vt:lpstr>PAYMENT PROCESS</vt:lpstr>
      <vt:lpstr>Data Validation</vt:lpstr>
      <vt:lpstr>DATA VALIDATION</vt:lpstr>
      <vt:lpstr>DATA VALIDATION</vt:lpstr>
      <vt:lpstr>DATA VALIDATION</vt:lpstr>
      <vt:lpstr>DATA VALIDATION</vt:lpstr>
      <vt:lpstr>DATA VALIDATION</vt:lpstr>
      <vt:lpstr>DATA VALIDATION</vt:lpstr>
      <vt:lpstr>DATA VALIDATION</vt:lpstr>
      <vt:lpstr>Operations Updates</vt:lpstr>
      <vt:lpstr>OPERATIONS</vt:lpstr>
      <vt:lpstr>Technical Assistance updates</vt:lpstr>
      <vt:lpstr>Questions &amp; Answers</vt:lpstr>
      <vt:lpstr>closing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November User Group</dc:title>
  <dc:creator>STEPHANIE LESESNE</dc:creator>
  <cp:lastModifiedBy>Stephanie Lesesne</cp:lastModifiedBy>
  <cp:revision>499</cp:revision>
  <dcterms:created xsi:type="dcterms:W3CDTF">2007-10-30T19:55:14Z</dcterms:created>
  <dcterms:modified xsi:type="dcterms:W3CDTF">2013-12-12T14:37:44Z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