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6" r:id="rId3"/>
    <p:sldId id="257" r:id="rId4"/>
    <p:sldId id="259" r:id="rId5"/>
    <p:sldId id="315" r:id="rId6"/>
    <p:sldId id="343" r:id="rId7"/>
    <p:sldId id="260" r:id="rId8"/>
    <p:sldId id="386" r:id="rId9"/>
    <p:sldId id="387" r:id="rId10"/>
    <p:sldId id="383" r:id="rId11"/>
    <p:sldId id="262" r:id="rId12"/>
    <p:sldId id="363" r:id="rId13"/>
    <p:sldId id="369" r:id="rId14"/>
    <p:sldId id="370" r:id="rId15"/>
    <p:sldId id="382" r:id="rId16"/>
    <p:sldId id="264" r:id="rId17"/>
    <p:sldId id="379" r:id="rId18"/>
    <p:sldId id="384" r:id="rId19"/>
    <p:sldId id="266" r:id="rId20"/>
    <p:sldId id="378" r:id="rId21"/>
    <p:sldId id="268" r:id="rId22"/>
    <p:sldId id="269" r:id="rId23"/>
    <p:sldId id="348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33"/>
    <a:srgbClr val="800000"/>
    <a:srgbClr val="8B946C"/>
    <a:srgbClr val="6D7A1C"/>
    <a:srgbClr val="FF0000"/>
    <a:srgbClr val="0000FF"/>
    <a:srgbClr val="FF9900"/>
    <a:srgbClr val="9966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73623" autoAdjust="0"/>
  </p:normalViewPr>
  <p:slideViewPr>
    <p:cSldViewPr>
      <p:cViewPr>
        <p:scale>
          <a:sx n="147" d="100"/>
          <a:sy n="14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1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C42EB0C6-F388-4CC7-95B7-82200F301B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7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FEFD3C32-60C8-4F40-B27A-28F252769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21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8FC6EC-5693-4251-9E76-2CB8E4FC80B8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F023CD-8ED1-4455-AED2-0512BC05F940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5BC844-C564-456D-99E5-6F793AAAA165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BC1578-496B-4CB2-8002-7DBF2450FF64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018F34-E2C9-4441-8BE5-39781DDC7055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6970FE-C75B-4DFD-82DE-B49E5C030A9B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8FCDB2-B7D6-4735-B209-DAA25A65AA27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7185BE-7A5C-4993-B2BE-00CEAFA89A19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7A2DA9-91E6-4AA0-B5C1-46B926F35843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381992-6120-4949-9EE3-2F2C9D6D7B65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CD2CF4-1766-499B-AE08-8FF3ACA84D09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AC4D0C-2751-4501-8A92-DF171AE05602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76D1A3-5D7D-4EA6-A69E-3B0DD48D0FE0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3F5B72-FDAA-4DAC-90EE-FFA52DC2D6BA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C76B4C-D4DF-4D70-B52E-0615BAE01141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D09018-0B9D-48D9-AD0B-76F138434D3C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5F48A8-DE86-4431-8DF7-82E55A86EA0F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18EFE0-5114-4965-9F80-33D251BEED92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latin typeface="+mn-lt"/>
              </a:rPr>
              <a:t> </a:t>
            </a:r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C73499-6C92-44CF-B4A8-574FD2E40D43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88B16C-2EC8-49E7-90AA-E15B2252098C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 userDrawn="1"/>
        </p:nvGrpSpPr>
        <p:grpSpPr bwMode="auto">
          <a:xfrm>
            <a:off x="0" y="0"/>
            <a:ext cx="1981200" cy="1066800"/>
            <a:chOff x="4560" y="3514"/>
            <a:chExt cx="1200" cy="806"/>
          </a:xfrm>
        </p:grpSpPr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defRPr/>
              </a:pPr>
              <a:r>
                <a:rPr lang="en-US" sz="1000" b="1" i="1" dirty="0"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 rot="16200000">
            <a:off x="5722143" y="-3132931"/>
            <a:ext cx="290513" cy="6553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lIns="45720" rIns="45720"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 rot="16200000">
            <a:off x="228600" y="2895600"/>
            <a:ext cx="3200400" cy="457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2400" b="1" dirty="0">
                <a:solidFill>
                  <a:schemeClr val="bg1"/>
                </a:solidFill>
              </a:rPr>
              <a:t>2009/ 2010 Monthly</a:t>
            </a:r>
            <a:r>
              <a:rPr lang="en-US" sz="2400" dirty="0"/>
              <a:t> </a:t>
            </a:r>
          </a:p>
        </p:txBody>
      </p:sp>
      <p:sp>
        <p:nvSpPr>
          <p:cNvPr id="8" name="Line 17"/>
          <p:cNvSpPr>
            <a:spLocks noChangeShapeType="1"/>
          </p:cNvSpPr>
          <p:nvPr userDrawn="1"/>
        </p:nvSpPr>
        <p:spPr bwMode="auto">
          <a:xfrm rot="5400000">
            <a:off x="4685507" y="1639093"/>
            <a:ext cx="0" cy="6170613"/>
          </a:xfrm>
          <a:prstGeom prst="line">
            <a:avLst/>
          </a:prstGeom>
          <a:noFill/>
          <a:ln w="1428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2209800" y="1219200"/>
            <a:ext cx="5557838" cy="342900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50000">
                <a:srgbClr val="666633"/>
              </a:gs>
              <a:gs pos="100000">
                <a:srgbClr val="156B13"/>
              </a:gs>
            </a:gsLst>
            <a:lin ang="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48" descr="j0178816[1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320800"/>
            <a:ext cx="5181600" cy="3213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19200"/>
          </a:xfrm>
        </p:spPr>
        <p:txBody>
          <a:bodyPr/>
          <a:lstStyle>
            <a:lvl1pPr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Risk Adjustment </a:t>
            </a:r>
            <a:br>
              <a:rPr lang="en-US"/>
            </a:br>
            <a:r>
              <a:rPr lang="en-US"/>
              <a:t>User Group Session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/>
              <a:t>June 2010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7EFBE6C-4020-4CAE-9E03-1E3FAA41D8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7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8239A-900C-4CFC-8104-7DB44CC1EC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8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4950" y="0"/>
            <a:ext cx="17716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1625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E6AD0-EE4B-4FF6-8F7D-1B5C1BAA1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8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495A9-BB58-487C-BD74-7C2D58B99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6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6817A-D9AC-4A57-8F81-73E6AF80D8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507A3-B012-48E8-82CD-F2F53B51A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6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EF74-2F3C-4823-9FDF-C51BF149C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24F9B-ED98-468A-AFDA-E7CEDE2CDB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7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167E6-AE3B-49A7-A19D-3030CF2E0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4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C3200-BD08-4016-B741-249B5F2820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0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A1BC7-4408-441B-86E8-0C9090BEB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86600" cy="1417638"/>
          </a:xfrm>
          <a:prstGeom prst="rect">
            <a:avLst/>
          </a:prstGeom>
          <a:solidFill>
            <a:srgbClr val="66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A90A00FE-7961-4AAA-AADB-70354599A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7162800" y="0"/>
            <a:ext cx="0" cy="662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7239000" y="5562600"/>
            <a:ext cx="1905000" cy="1279525"/>
            <a:chOff x="4560" y="3514"/>
            <a:chExt cx="1200" cy="806"/>
          </a:xfrm>
        </p:grpSpPr>
        <p:pic>
          <p:nvPicPr>
            <p:cNvPr id="1039" name="Picture 1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defRPr/>
              </a:pPr>
              <a:r>
                <a:rPr lang="en-US" sz="1000" b="1" i="1" dirty="0">
                  <a:solidFill>
                    <a:srgbClr val="6D7A1C"/>
                  </a:solidFill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162800" y="11430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1300" b="1" dirty="0">
                <a:solidFill>
                  <a:schemeClr val="bg1"/>
                </a:solidFill>
              </a:rPr>
              <a:t>2010</a:t>
            </a:r>
            <a:endParaRPr lang="en-US" sz="1300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rot="5400000">
            <a:off x="4575176" y="-3122613"/>
            <a:ext cx="0" cy="9140825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7162800" y="-11113"/>
            <a:ext cx="0" cy="6856413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 userDrawn="1"/>
        </p:nvSpPr>
        <p:spPr bwMode="auto">
          <a:xfrm rot="5400000">
            <a:off x="7177087" y="3109913"/>
            <a:ext cx="21431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6D7A1C"/>
                  </a:solidFill>
                  <a:round/>
                  <a:headEnd/>
                  <a:tailEnd/>
                </a:ln>
                <a:solidFill>
                  <a:srgbClr val="6D7A1C"/>
                </a:solidFill>
                <a:latin typeface="Arial"/>
                <a:cs typeface="Arial"/>
              </a:rPr>
              <a:t>June 2010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162800" y="51816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pic>
        <p:nvPicPr>
          <p:cNvPr id="1038" name="Picture 63" descr="j0178816[1]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0"/>
            <a:ext cx="193833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03" r:id="rId1"/>
    <p:sldLayoutId id="2147484702" r:id="rId2"/>
    <p:sldLayoutId id="2147484701" r:id="rId3"/>
    <p:sldLayoutId id="2147484700" r:id="rId4"/>
    <p:sldLayoutId id="2147484699" r:id="rId5"/>
    <p:sldLayoutId id="2147484698" r:id="rId6"/>
    <p:sldLayoutId id="2147484697" r:id="rId7"/>
    <p:sldLayoutId id="2147484696" r:id="rId8"/>
    <p:sldLayoutId id="2147484695" r:id="rId9"/>
    <p:sldLayoutId id="2147484694" r:id="rId10"/>
    <p:sldLayoutId id="214748469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RADV@cms.hhs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rsc.info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mailto:Lateefah.Hughes@cms.hhs.gov" TargetMode="External"/><Relationship Id="rId13" Type="http://schemas.openxmlformats.org/officeDocument/2006/relationships/hyperlink" Target="http://www.tarsc.info/" TargetMode="External"/><Relationship Id="rId3" Type="http://schemas.openxmlformats.org/officeDocument/2006/relationships/hyperlink" Target="mailto:Sean.Creighton@cms.hhs.gov" TargetMode="External"/><Relationship Id="rId7" Type="http://schemas.openxmlformats.org/officeDocument/2006/relationships/hyperlink" Target="mailto:Jennifer.Harlow@cms.hhs.gov" TargetMode="External"/><Relationship Id="rId12" Type="http://schemas.openxmlformats.org/officeDocument/2006/relationships/hyperlink" Target="http://www.csscoperations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nda.mcneal@cms.hhs.gov" TargetMode="External"/><Relationship Id="rId11" Type="http://schemas.openxmlformats.org/officeDocument/2006/relationships/hyperlink" Target="mailto:RADV@cms.hhs.gov" TargetMode="External"/><Relationship Id="rId5" Type="http://schemas.openxmlformats.org/officeDocument/2006/relationships/hyperlink" Target="mailto:Louis.Johnson@cms.hhs.gov" TargetMode="External"/><Relationship Id="rId10" Type="http://schemas.openxmlformats.org/officeDocument/2006/relationships/hyperlink" Target="mailto:analyst@askriskadjustment.com" TargetMode="External"/><Relationship Id="rId4" Type="http://schemas.openxmlformats.org/officeDocument/2006/relationships/hyperlink" Target="mailto:Henry.Thomas@cms.hhs.gov" TargetMode="External"/><Relationship Id="rId9" Type="http://schemas.openxmlformats.org/officeDocument/2006/relationships/hyperlink" Target="mailto:mary.guy@cms.hh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alyst@askriskadjustmen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.marshall@cms.hhs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00150"/>
          </a:xfrm>
        </p:spPr>
        <p:txBody>
          <a:bodyPr/>
          <a:lstStyle/>
          <a:p>
            <a:pPr eaLnBrk="1" hangingPunct="1"/>
            <a:r>
              <a:rPr lang="en-US" altLang="en-US" smtClean="0"/>
              <a:t>Risk Adjustment User Group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667000" y="6172200"/>
            <a:ext cx="4038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chemeClr val="hlink"/>
                </a:solidFill>
                <a:latin typeface="Arial Unicode MS" pitchFamily="34" charset="-128"/>
              </a:rPr>
              <a:t>June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br>
              <a:rPr lang="en-US" altLang="en-US" b="1" smtClean="0"/>
            </a:br>
            <a:r>
              <a:rPr lang="en-US" altLang="en-US" b="1" smtClean="0"/>
              <a:t>FAQ</a:t>
            </a:r>
            <a:endParaRPr lang="en-US" altLang="en-US" smtClean="0"/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609600" y="2690813"/>
            <a:ext cx="62484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Question – </a:t>
            </a:r>
          </a:p>
          <a:p>
            <a:pPr eaLnBrk="1" hangingPunct="1"/>
            <a:r>
              <a:rPr lang="en-US" altLang="en-US" sz="3200" b="1"/>
              <a:t>    </a:t>
            </a:r>
            <a:r>
              <a:rPr lang="en-US" altLang="en-US" sz="3200"/>
              <a:t>How often does CMS update the beneficiary Risk Adjustment Factor Type (RAFT) and during what timeframes annually?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181424-619E-4245-82A0-7F64F1DBBEDE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Data Validation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DATA VALIDATION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038BC1-0755-49E4-A85D-1E757627898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800600"/>
          </a:xfrm>
        </p:spPr>
        <p:txBody>
          <a:bodyPr/>
          <a:lstStyle/>
          <a:p>
            <a:r>
              <a:rPr lang="en-US" altLang="en-US" sz="2400" smtClean="0"/>
              <a:t>CY 2007 Targeted Sample</a:t>
            </a:r>
          </a:p>
          <a:p>
            <a:pPr lvl="1"/>
            <a:r>
              <a:rPr lang="en-US" altLang="en-US" sz="2000" smtClean="0"/>
              <a:t>Technical Assistance Report: will soon be released</a:t>
            </a:r>
          </a:p>
          <a:p>
            <a:pPr lvl="2"/>
            <a:r>
              <a:rPr lang="en-US" altLang="en-US" sz="1600" smtClean="0"/>
              <a:t> TA Report will identify inconsistencies in date of service and/or provider type as well as other inconsistencies (e.g., obscured text). </a:t>
            </a:r>
          </a:p>
          <a:p>
            <a:pPr lvl="2"/>
            <a:r>
              <a:rPr lang="en-US" altLang="en-US" sz="1600" smtClean="0"/>
              <a:t>CMS will hold a teleconference to coincide with the distribution of TA Reports</a:t>
            </a:r>
          </a:p>
          <a:p>
            <a:pPr lvl="3"/>
            <a:r>
              <a:rPr lang="en-US" altLang="en-US" sz="1200" smtClean="0"/>
              <a:t>CMS will discuss: </a:t>
            </a:r>
          </a:p>
          <a:p>
            <a:pPr lvl="4"/>
            <a:r>
              <a:rPr lang="en-US" altLang="en-US" sz="1200" smtClean="0"/>
              <a:t>Format of the report</a:t>
            </a:r>
          </a:p>
          <a:p>
            <a:pPr lvl="4"/>
            <a:r>
              <a:rPr lang="en-US" altLang="en-US" sz="1200" smtClean="0"/>
              <a:t>Time period and requirements for plan response</a:t>
            </a:r>
          </a:p>
          <a:p>
            <a:pPr lvl="4"/>
            <a:r>
              <a:rPr lang="en-US" altLang="en-US" sz="1200" smtClean="0"/>
              <a:t>Importance of reviewing and reporting any issues to the IMRRC</a:t>
            </a:r>
          </a:p>
          <a:p>
            <a:pPr lvl="3"/>
            <a:r>
              <a:rPr lang="en-US" altLang="en-US" sz="1200" smtClean="0"/>
              <a:t>Date, time, and dial-in information will be forthcoming.</a:t>
            </a:r>
          </a:p>
          <a:p>
            <a:pPr lvl="2"/>
            <a:r>
              <a:rPr lang="en-US" altLang="en-US" sz="1600" smtClean="0"/>
              <a:t>TA Reports and teleconference information will be sent by the IMRRC (Healthcare Management Solutions) via email to CY 2007 Targeted Sample plan-designated contacts. </a:t>
            </a:r>
          </a:p>
          <a:p>
            <a:pPr lvl="2"/>
            <a:r>
              <a:rPr lang="en-US" altLang="en-US" sz="1600" smtClean="0"/>
              <a:t>A Medical Record Receipt Report will also be distributed.</a:t>
            </a:r>
          </a:p>
          <a:p>
            <a:endParaRPr lang="en-US" altLang="en-US" sz="160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325879-6E0B-4852-8914-587E5992A07B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2057400"/>
            <a:ext cx="6172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CY 2008 National Sample</a:t>
            </a:r>
          </a:p>
          <a:p>
            <a:pPr lvl="1" eaLnBrk="1" hangingPunct="1"/>
            <a:r>
              <a:rPr lang="en-US" altLang="en-US" sz="2000"/>
              <a:t>MAOs were notified of selection on Dec. 14, 2009</a:t>
            </a:r>
          </a:p>
          <a:p>
            <a:pPr lvl="2" eaLnBrk="1" hangingPunct="1"/>
            <a:r>
              <a:rPr lang="en-US" altLang="en-US" sz="1600"/>
              <a:t>Under the Improper Payments Information Act (IPIA), CMS must annually measure and report the Part C payment error rate to OMB</a:t>
            </a:r>
          </a:p>
          <a:p>
            <a:pPr lvl="2" eaLnBrk="1" hangingPunct="1"/>
            <a:r>
              <a:rPr lang="en-US" altLang="en-US" sz="1600"/>
              <a:t>A key component of the Part C payment error rate is payment error identified under RADV</a:t>
            </a:r>
          </a:p>
          <a:p>
            <a:pPr lvl="1" eaLnBrk="1" hangingPunct="1"/>
            <a:r>
              <a:rPr lang="en-US" altLang="en-US" sz="2000"/>
              <a:t>Medical Record Receipt Report</a:t>
            </a:r>
          </a:p>
          <a:p>
            <a:pPr lvl="2" eaLnBrk="1" hangingPunct="1"/>
            <a:r>
              <a:rPr lang="en-US" altLang="en-US" sz="1600"/>
              <a:t>Released on June 3, 2010 to CY 2008 National Sample plan-designated contacts (MCO and primary/secondary contacts)</a:t>
            </a:r>
          </a:p>
          <a:p>
            <a:pPr lvl="2" eaLnBrk="1" hangingPunct="1"/>
            <a:r>
              <a:rPr lang="en-US" altLang="en-US" sz="1600"/>
              <a:t>Deadline for response was June 8, 2010. </a:t>
            </a:r>
          </a:p>
          <a:p>
            <a:pPr lvl="1" eaLnBrk="1" hangingPunct="1"/>
            <a:r>
              <a:rPr lang="en-US" altLang="en-US" sz="2000"/>
              <a:t>Medical record review</a:t>
            </a:r>
          </a:p>
          <a:p>
            <a:pPr lvl="2" eaLnBrk="1" hangingPunct="1"/>
            <a:r>
              <a:rPr lang="en-US" altLang="en-US" sz="1600"/>
              <a:t>Is nearing completion, and CMS will analyze data.</a:t>
            </a: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21E3D1-C712-4F3F-B41D-90936CAB8364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smtClean="0"/>
              <a:t>CY 2008 Contract-Level Sample</a:t>
            </a:r>
          </a:p>
          <a:p>
            <a:pPr lvl="1"/>
            <a:r>
              <a:rPr lang="en-US" altLang="en-US" smtClean="0"/>
              <a:t>MA organizations (MAOs) selected for this sample will be notified</a:t>
            </a:r>
          </a:p>
          <a:p>
            <a:pPr lvl="1"/>
            <a:r>
              <a:rPr lang="en-US" altLang="en-US" smtClean="0"/>
              <a:t>Notification will be sent to MAO CEO and MCO</a:t>
            </a:r>
          </a:p>
          <a:p>
            <a:pPr lvl="1"/>
            <a:r>
              <a:rPr lang="en-US" altLang="en-US" smtClean="0"/>
              <a:t>Training will be provided—</a:t>
            </a:r>
          </a:p>
          <a:p>
            <a:pPr lvl="2"/>
            <a:r>
              <a:rPr lang="en-US" altLang="en-US" sz="2800" smtClean="0"/>
              <a:t>In-person at CMS, and</a:t>
            </a:r>
          </a:p>
          <a:p>
            <a:pPr lvl="2"/>
            <a:r>
              <a:rPr lang="en-US" altLang="en-US" sz="2800" smtClean="0"/>
              <a:t>Via Webinar</a:t>
            </a:r>
          </a:p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A5B2461-B30B-4FA4-A55A-7FF16117EE34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smtClean="0"/>
              <a:t>RADV Mailbox – </a:t>
            </a:r>
            <a:r>
              <a:rPr lang="en-US" altLang="en-US" sz="2600" smtClean="0">
                <a:hlinkClick r:id="rId2"/>
              </a:rPr>
              <a:t>RADV@cms.hhs.gov</a:t>
            </a:r>
            <a:endParaRPr lang="en-US" altLang="en-US" sz="2600" smtClean="0"/>
          </a:p>
          <a:p>
            <a:pPr lvl="1"/>
            <a:r>
              <a:rPr lang="en-US" altLang="en-US" sz="2400" smtClean="0"/>
              <a:t>Mailbox recently established </a:t>
            </a:r>
          </a:p>
          <a:p>
            <a:pPr lvl="1"/>
            <a:r>
              <a:rPr lang="en-US" altLang="en-US" sz="2400" smtClean="0"/>
              <a:t>MAOs may submit RADV questions to this mailbox</a:t>
            </a:r>
          </a:p>
          <a:p>
            <a:pPr lvl="1"/>
            <a:r>
              <a:rPr lang="en-US" altLang="en-US" sz="2400" smtClean="0"/>
              <a:t>Questions will be reviewed by the RADV team and answered via this mailbox</a:t>
            </a:r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93D914-20BD-4843-AFA9-A2AD67495F74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Operations updates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18435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OPERATIONS UPDATES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314881-DF10-4679-B5E2-9039968BCECA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6858000" cy="4572000"/>
          </a:xfrm>
        </p:spPr>
        <p:txBody>
          <a:bodyPr/>
          <a:lstStyle/>
          <a:p>
            <a:pPr marL="533400" indent="-533400" algn="ctr">
              <a:lnSpc>
                <a:spcPct val="90000"/>
              </a:lnSpc>
              <a:buFontTx/>
              <a:buNone/>
            </a:pPr>
            <a:r>
              <a:rPr lang="en-US" altLang="en-US" smtClean="0"/>
              <a:t>CSSC Can Help With…</a:t>
            </a:r>
          </a:p>
          <a:p>
            <a:pPr marL="533400" indent="-533400">
              <a:lnSpc>
                <a:spcPct val="90000"/>
              </a:lnSpc>
            </a:pPr>
            <a:endParaRPr lang="en-US" altLang="en-US" sz="2400" b="1" smtClean="0"/>
          </a:p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smtClean="0"/>
              <a:t>Verification of acceptance on file submissions.</a:t>
            </a:r>
          </a:p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smtClean="0"/>
              <a:t>Technical issues and problems encountered with the submission of risk adjustment data. </a:t>
            </a:r>
          </a:p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smtClean="0"/>
              <a:t>Restoring Risk Adjustment Reports</a:t>
            </a:r>
          </a:p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r>
              <a:rPr lang="en-US" altLang="en-US" sz="2400" smtClean="0"/>
              <a:t>Verification of data, addressing problems, offering technical assistance, and developing action plans through the monitoring and review of the plans data..</a:t>
            </a:r>
          </a:p>
          <a:p>
            <a:pPr marL="533400" indent="-533400">
              <a:lnSpc>
                <a:spcPct val="90000"/>
              </a:lnSpc>
              <a:spcAft>
                <a:spcPts val="600"/>
              </a:spcAft>
            </a:pPr>
            <a:endParaRPr lang="en-US" altLang="en-US" sz="2400" smtClean="0"/>
          </a:p>
          <a:p>
            <a:pPr marL="533400" indent="-533400">
              <a:lnSpc>
                <a:spcPct val="90000"/>
              </a:lnSpc>
              <a:spcAft>
                <a:spcPts val="600"/>
              </a:spcAft>
              <a:buFontTx/>
              <a:buNone/>
            </a:pPr>
            <a:endParaRPr lang="en-US" altLang="en-US" sz="2400" smtClean="0"/>
          </a:p>
          <a:p>
            <a:pPr marL="533400" indent="-533400">
              <a:lnSpc>
                <a:spcPct val="90000"/>
              </a:lnSpc>
            </a:pPr>
            <a:endParaRPr lang="en-US" altLang="en-US" sz="2400" b="1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altLang="en-US" b="1" smtClean="0"/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3600" smtClean="0"/>
              <a:t> FAQ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2400" smtClean="0"/>
              <a:t>Q: </a:t>
            </a:r>
            <a:r>
              <a:rPr lang="en-US" altLang="en-US" sz="2400" b="1" smtClean="0"/>
              <a:t>Can the reconciliation payment date be included on the Annual Risk Adjustment Submission Timetable? </a:t>
            </a:r>
          </a:p>
          <a:p>
            <a:pPr>
              <a:buFontTx/>
              <a:buNone/>
            </a:pP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A: Future reconciliation payment dates have not been determined; therefore, this information is not included on the submission timetable.</a:t>
            </a:r>
          </a:p>
          <a:p>
            <a:pPr>
              <a:buFontTx/>
              <a:buNone/>
            </a:pP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2400" smtClean="0"/>
          </a:p>
          <a:p>
            <a:pPr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Technical Assistance Updates</a:t>
            </a:r>
            <a:endParaRPr lang="en-US" dirty="0">
              <a:solidFill>
                <a:srgbClr val="666633"/>
              </a:solidFill>
            </a:endParaRPr>
          </a:p>
        </p:txBody>
      </p:sp>
      <p:grpSp>
        <p:nvGrpSpPr>
          <p:cNvPr id="21508" name="Group 7" title="Technical Assistance Updates"/>
          <p:cNvGrpSpPr>
            <a:grpSpLocks/>
          </p:cNvGrpSpPr>
          <p:nvPr/>
        </p:nvGrpSpPr>
        <p:grpSpPr bwMode="auto">
          <a:xfrm>
            <a:off x="1143000" y="3124200"/>
            <a:ext cx="4905375" cy="1628775"/>
            <a:chOff x="720" y="1968"/>
            <a:chExt cx="3090" cy="1026"/>
          </a:xfrm>
        </p:grpSpPr>
        <p:sp>
          <p:nvSpPr>
            <p:cNvPr id="2150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720" y="1968"/>
              <a:ext cx="3090" cy="4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TECHNICAL ASSISTANCE</a:t>
              </a:r>
            </a:p>
          </p:txBody>
        </p:sp>
        <p:sp>
          <p:nvSpPr>
            <p:cNvPr id="21510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208" y="2592"/>
              <a:ext cx="2160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UPDATES</a:t>
              </a:r>
            </a:p>
          </p:txBody>
        </p:sp>
      </p:grp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2564314-4D5C-4D14-8AB8-8C18E1022081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F54FDE-EF26-451A-8B76-A045745A3B12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Welcome to the June</a:t>
            </a:r>
            <a:br>
              <a:rPr lang="en-US" altLang="en-US" sz="4000" b="1" smtClean="0"/>
            </a:br>
            <a:r>
              <a:rPr lang="en-US" altLang="en-US" sz="4000" b="1" smtClean="0"/>
              <a:t>User Group</a:t>
            </a:r>
          </a:p>
        </p:txBody>
      </p:sp>
      <p:sp>
        <p:nvSpPr>
          <p:cNvPr id="410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1874838"/>
            <a:ext cx="65532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  <a:p>
            <a:pPr eaLnBrk="1" hangingPunct="1"/>
            <a:r>
              <a:rPr lang="en-US" altLang="en-US" smtClean="0"/>
              <a:t>Payment Process</a:t>
            </a:r>
          </a:p>
          <a:p>
            <a:pPr eaLnBrk="1" hangingPunct="1"/>
            <a:r>
              <a:rPr lang="en-US" altLang="en-US" smtClean="0"/>
              <a:t>Data Validation</a:t>
            </a:r>
          </a:p>
          <a:p>
            <a:pPr eaLnBrk="1" hangingPunct="1"/>
            <a:r>
              <a:rPr lang="en-US" altLang="en-US" smtClean="0"/>
              <a:t>Operations Update</a:t>
            </a:r>
          </a:p>
          <a:p>
            <a:pPr eaLnBrk="1" hangingPunct="1"/>
            <a:r>
              <a:rPr lang="en-US" altLang="en-US" smtClean="0"/>
              <a:t>Questions and Answers</a:t>
            </a:r>
          </a:p>
          <a:p>
            <a:pPr eaLnBrk="1" hangingPunct="1"/>
            <a:r>
              <a:rPr lang="en-US" altLang="en-US" smtClean="0"/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TECHNICAL ASSISTANCE UPDATES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152400" y="2057400"/>
            <a:ext cx="6629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Next User Group Meeting</a:t>
            </a:r>
          </a:p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July 21, 2010</a:t>
            </a:r>
          </a:p>
          <a:p>
            <a:pPr marL="742950" lvl="1" indent="-285750" algn="ctr">
              <a:spcBef>
                <a:spcPct val="20000"/>
              </a:spcBef>
              <a:defRPr/>
            </a:pPr>
            <a:endParaRPr lang="en-US" sz="3200" b="1" kern="0" dirty="0">
              <a:latin typeface="+mn-lt"/>
            </a:endParaRPr>
          </a:p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New participants can register to attend the UG session from the </a:t>
            </a:r>
            <a:r>
              <a:rPr lang="en-US" sz="3200" b="1" kern="0" dirty="0">
                <a:latin typeface="+mn-lt"/>
                <a:hlinkClick r:id="rId3"/>
              </a:rPr>
              <a:t>www.TARSC.info</a:t>
            </a:r>
            <a:endParaRPr lang="en-US" sz="3200" b="1" kern="0" dirty="0">
              <a:latin typeface="+mn-lt"/>
            </a:endParaRPr>
          </a:p>
          <a:p>
            <a:pPr marL="742950" lvl="1" indent="-285750" algn="ctr">
              <a:spcBef>
                <a:spcPct val="20000"/>
              </a:spcBef>
              <a:defRPr/>
            </a:pPr>
            <a:r>
              <a:rPr lang="en-US" sz="3200" b="1" kern="0" dirty="0">
                <a:latin typeface="+mn-lt"/>
              </a:rPr>
              <a:t> 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61BB8C2-2511-40CA-96C8-09057163E29F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Questions &amp; Answers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3555" name="WordArt 4"/>
          <p:cNvSpPr>
            <a:spLocks noChangeArrowheads="1" noChangeShapeType="1" noTextEdit="1"/>
          </p:cNvSpPr>
          <p:nvPr/>
        </p:nvSpPr>
        <p:spPr bwMode="auto">
          <a:xfrm>
            <a:off x="1143000" y="3352800"/>
            <a:ext cx="50292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QUESTIONS &amp; ANSWERS</a:t>
            </a:r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C5E127D-A6B1-4C2E-80DA-6CEDBA18B277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Closing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1676400" y="3657600"/>
            <a:ext cx="3505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CLOSING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52256B-4CA6-4899-A16A-EB4B36DB47EF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7391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600" smtClean="0"/>
              <a:t>Sean Creighton (Director, Division of Risk Adjustment &amp; Payment Policy)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rgbClr val="990033"/>
                </a:solidFill>
              </a:rPr>
              <a:t>		</a:t>
            </a:r>
            <a:r>
              <a:rPr lang="en-US" altLang="en-US" sz="1600" smtClean="0">
                <a:solidFill>
                  <a:srgbClr val="990033"/>
                </a:solidFill>
                <a:hlinkClick r:id="rId3"/>
              </a:rPr>
              <a:t>Sean.Creighton@cms.hhs.gov</a:t>
            </a:r>
            <a:r>
              <a:rPr lang="en-US" altLang="en-US" sz="1600" smtClean="0">
                <a:solidFill>
                  <a:srgbClr val="990033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Henry Thomas (Training, Project Officer)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		</a:t>
            </a:r>
            <a:r>
              <a:rPr lang="en-US" altLang="en-US" sz="1600" smtClean="0">
                <a:solidFill>
                  <a:schemeClr val="hlink"/>
                </a:solidFill>
                <a:hlinkClick r:id="rId4"/>
              </a:rPr>
              <a:t>Henry.Thomas@cms.hhs.gov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  <a:endParaRPr lang="en-US" altLang="en-US" sz="1600" smtClean="0"/>
          </a:p>
          <a:p>
            <a:pPr>
              <a:lnSpc>
                <a:spcPct val="80000"/>
              </a:lnSpc>
            </a:pPr>
            <a:r>
              <a:rPr lang="en-US" altLang="en-US" sz="1600" smtClean="0"/>
              <a:t> Louis Johnson (FERAS,GTL)  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		</a:t>
            </a:r>
            <a:r>
              <a:rPr lang="en-US" altLang="en-US" sz="1600" smtClean="0">
                <a:solidFill>
                  <a:schemeClr val="hlink"/>
                </a:solidFill>
                <a:hlinkClick r:id="rId5"/>
              </a:rPr>
              <a:t>Louis.Johnson@cms.hhs.gov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  <a:endParaRPr lang="en-US" altLang="en-US" sz="1600" smtClean="0"/>
          </a:p>
          <a:p>
            <a:pPr>
              <a:lnSpc>
                <a:spcPct val="80000"/>
              </a:lnSpc>
            </a:pPr>
            <a:r>
              <a:rPr lang="en-US" altLang="en-US" sz="1600" smtClean="0"/>
              <a:t>Chanda McNeal (RAS Payment)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		</a:t>
            </a:r>
            <a:r>
              <a:rPr lang="en-US" altLang="en-US" sz="1600" smtClean="0">
                <a:solidFill>
                  <a:schemeClr val="hlink"/>
                </a:solidFill>
                <a:hlinkClick r:id="rId6"/>
              </a:rPr>
              <a:t>Chanda.mcneal@cms.hhs.gov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Jennifer Harlow (RADV)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		</a:t>
            </a:r>
            <a:r>
              <a:rPr lang="en-US" altLang="en-US" sz="1600" smtClean="0">
                <a:solidFill>
                  <a:schemeClr val="hlink"/>
                </a:solidFill>
                <a:hlinkClick r:id="rId7"/>
              </a:rPr>
              <a:t>Jennifer.Harlow@cms.hhs.gov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Lateefah Hughes (RADV)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		</a:t>
            </a:r>
            <a:r>
              <a:rPr lang="en-US" altLang="en-US" sz="1600" smtClean="0">
                <a:solidFill>
                  <a:schemeClr val="hlink"/>
                </a:solidFill>
                <a:hlinkClick r:id="rId8"/>
              </a:rPr>
              <a:t>Lateefah.Hughes@cms.hhs.gov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Mary Guy (RADV)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smtClean="0">
                <a:solidFill>
                  <a:schemeClr val="hlink"/>
                </a:solidFill>
              </a:rPr>
              <a:t>		</a:t>
            </a:r>
            <a:r>
              <a:rPr lang="en-US" altLang="en-US" sz="1600" smtClean="0">
                <a:solidFill>
                  <a:schemeClr val="hlink"/>
                </a:solidFill>
                <a:hlinkClick r:id="rId9"/>
              </a:rPr>
              <a:t>mary.guy@cms.hhs.gov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en-US" altLang="en-US" sz="1600" smtClean="0"/>
          </a:p>
          <a:p>
            <a:pPr>
              <a:lnSpc>
                <a:spcPct val="80000"/>
              </a:lnSpc>
            </a:pPr>
            <a:r>
              <a:rPr lang="en-US" altLang="en-US" sz="1600" smtClean="0"/>
              <a:t>Payment Research </a:t>
            </a:r>
            <a:r>
              <a:rPr lang="en-US" altLang="en-US" sz="1600" smtClean="0">
                <a:solidFill>
                  <a:schemeClr val="hlink"/>
                </a:solidFill>
                <a:hlinkClick r:id="rId10"/>
              </a:rPr>
              <a:t>analyst@askriskadjustment.com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600" smtClean="0"/>
              <a:t>RADV Questions </a:t>
            </a:r>
            <a:r>
              <a:rPr lang="en-US" altLang="en-US" sz="1600" smtClean="0">
                <a:solidFill>
                  <a:schemeClr val="hlink"/>
                </a:solidFill>
                <a:hlinkClick r:id="rId11"/>
              </a:rPr>
              <a:t>RADV@cms.hhs.gov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CSSC </a:t>
            </a:r>
            <a:r>
              <a:rPr lang="en-US" altLang="en-US" sz="1600" smtClean="0">
                <a:solidFill>
                  <a:schemeClr val="hlink"/>
                </a:solidFill>
                <a:hlinkClick r:id="rId12"/>
              </a:rPr>
              <a:t>www.csscoperations.com</a:t>
            </a:r>
            <a:r>
              <a:rPr lang="en-US" altLang="en-US" sz="16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600" smtClean="0"/>
              <a:t>LTC  </a:t>
            </a:r>
            <a:r>
              <a:rPr lang="en-US" altLang="en-US" sz="1600" smtClean="0">
                <a:solidFill>
                  <a:schemeClr val="hlink"/>
                </a:solidFill>
                <a:hlinkClick r:id="rId13"/>
              </a:rPr>
              <a:t>www.tarsc.info</a:t>
            </a:r>
            <a:endParaRPr lang="en-US" altLang="en-US" sz="16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Introduction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INTRODUCTION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4BFC0D2-DC1E-46FD-8EE7-283CF10A6467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600200"/>
            <a:ext cx="70866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300" b="1"/>
              <a:t>User Group Process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6629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All attendees must pre-register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It is only necessary to register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Retain unique PIN for all sessions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will last for one hour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slides will be available by the Tuesday before the session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Panel will answer questions during the Q&amp;A portion of the session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E4A5F8-B15A-444A-8EDF-9F31219E7624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6629400" cy="4525962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The 2010 monthly Risk Adjustment User Group dates are posted on the   CSSC Operations website.</a:t>
            </a:r>
            <a:endParaRPr lang="en-US" alt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altLang="en-US" sz="1200" dirty="0" smtClean="0"/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1600" b="1" i="1" dirty="0" smtClean="0">
                <a:solidFill>
                  <a:schemeClr val="accent2"/>
                </a:solidFill>
              </a:rPr>
              <a:t>www.csscoperations.com/new/usergroup/usergroupinfo.html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000" dirty="0" smtClean="0"/>
              <a:t>Please </a:t>
            </a:r>
            <a:r>
              <a:rPr lang="en-US" altLang="en-US" sz="3000" dirty="0" smtClean="0"/>
              <a:t>continue to review the website for updates to this information.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3DD1B4-8756-40F4-BC50-C9F482FD4774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F4E551-44CF-4ECC-9F76-6D9523CDDC5F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6629400" cy="4602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smtClean="0"/>
              <a:t>Q&amp;A Resources</a:t>
            </a:r>
          </a:p>
          <a:p>
            <a:r>
              <a:rPr lang="en-US" altLang="en-US" sz="2400" smtClean="0"/>
              <a:t>User Group Calls cover 2 risk adjustment areas: Payment Operations and Data Validation.</a:t>
            </a:r>
          </a:p>
          <a:p>
            <a:r>
              <a:rPr lang="en-US" altLang="en-US" sz="2400" smtClean="0"/>
              <a:t>On the calls, subject matter experts are available from each area to answer questions.</a:t>
            </a:r>
          </a:p>
          <a:p>
            <a:r>
              <a:rPr lang="en-US" altLang="en-US" sz="2400" smtClean="0"/>
              <a:t>To submit questions outside of User Group:</a:t>
            </a:r>
          </a:p>
          <a:p>
            <a:pPr lvl="1"/>
            <a:r>
              <a:rPr lang="en-US" altLang="en-US" sz="2000" smtClean="0">
                <a:hlinkClick r:id="rId3"/>
              </a:rPr>
              <a:t>Analyst@askriskadjustment.com</a:t>
            </a:r>
            <a:r>
              <a:rPr lang="en-US" altLang="en-US" sz="2000" smtClean="0"/>
              <a:t> for Payment Operations</a:t>
            </a:r>
          </a:p>
          <a:p>
            <a:pPr lvl="1"/>
            <a:r>
              <a:rPr lang="en-US" altLang="en-US" sz="2000" smtClean="0">
                <a:hlinkClick r:id="rId4"/>
              </a:rPr>
              <a:t>RADV@cms.hhs.gov</a:t>
            </a:r>
            <a:r>
              <a:rPr lang="en-US" altLang="en-US" sz="2000" smtClean="0"/>
              <a:t> for Data Validation </a:t>
            </a:r>
          </a:p>
          <a:p>
            <a:pPr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Payment Process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PAYMENT PROCESS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864AE8-ADF7-4C89-A106-646C14A83752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3C794A-81E0-4667-A903-5572A139ECDC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mtClean="0"/>
              <a:t>Post transition 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3200" smtClean="0"/>
              <a:t>100% resolved in March 2010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3200" smtClean="0"/>
              <a:t>100% resolved in April 2010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3200" smtClean="0"/>
              <a:t>90% resolved in May 2010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81000" y="1828800"/>
            <a:ext cx="6477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Mid-Year Model Run for 2010</a:t>
            </a:r>
          </a:p>
          <a:p>
            <a:pPr lvl="1" eaLnBrk="1" hangingPunct="1"/>
            <a:r>
              <a:rPr lang="en-US" altLang="en-US" sz="3200"/>
              <a:t>Payment in July 2010</a:t>
            </a:r>
          </a:p>
          <a:p>
            <a:pPr lvl="1" eaLnBrk="1" hangingPunct="1"/>
            <a:r>
              <a:rPr lang="en-US" altLang="en-US" sz="3200"/>
              <a:t>Covers Dates of Service </a:t>
            </a:r>
          </a:p>
          <a:p>
            <a:pPr lvl="1" eaLnBrk="1" hangingPunct="1"/>
            <a:r>
              <a:rPr lang="en-US" altLang="en-US" sz="3200"/>
              <a:t>    1/1/09 – 12/31/09</a:t>
            </a:r>
          </a:p>
          <a:p>
            <a:pPr eaLnBrk="1" hangingPunct="1"/>
            <a:r>
              <a:rPr lang="en-US" altLang="en-US" sz="3200"/>
              <a:t>Final Reconciliation for 2009</a:t>
            </a:r>
          </a:p>
          <a:p>
            <a:pPr lvl="1" eaLnBrk="1" hangingPunct="1"/>
            <a:r>
              <a:rPr lang="en-US" altLang="en-US" sz="3200"/>
              <a:t>Payment in August 2010</a:t>
            </a:r>
          </a:p>
          <a:p>
            <a:pPr lvl="1" eaLnBrk="1" hangingPunct="1"/>
            <a:r>
              <a:rPr lang="en-US" altLang="en-US" sz="3200"/>
              <a:t>Covers Dates of Service</a:t>
            </a:r>
          </a:p>
          <a:p>
            <a:pPr lvl="1" eaLnBrk="1" hangingPunct="1"/>
            <a:r>
              <a:rPr lang="en-US" altLang="en-US" sz="3200"/>
              <a:t>    1/1/08 – 12/31/08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508B70-538F-4F85-B7DA-EA67465885C6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18776</TotalTime>
  <Words>706</Words>
  <Application>Microsoft Office PowerPoint</Application>
  <PresentationFormat>On-screen Show (4:3)</PresentationFormat>
  <Paragraphs>184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Arial Black</vt:lpstr>
      <vt:lpstr>Arial Unicode MS</vt:lpstr>
      <vt:lpstr>Calibri</vt:lpstr>
      <vt:lpstr>Default Design</vt:lpstr>
      <vt:lpstr>Risk Adjustment User Group</vt:lpstr>
      <vt:lpstr>Welcome to the June User Group</vt:lpstr>
      <vt:lpstr>Introduction</vt:lpstr>
      <vt:lpstr>INTRODUCTION</vt:lpstr>
      <vt:lpstr>INTRODUCTION</vt:lpstr>
      <vt:lpstr>INTRODUCTION</vt:lpstr>
      <vt:lpstr>Payment Process</vt:lpstr>
      <vt:lpstr>PAYMENT PROCESS</vt:lpstr>
      <vt:lpstr>PAYMENT PROCESS</vt:lpstr>
      <vt:lpstr>PAYMENT PROCESS FAQ</vt:lpstr>
      <vt:lpstr>Data Validation</vt:lpstr>
      <vt:lpstr>DATA VALIDATION</vt:lpstr>
      <vt:lpstr>DATA VALIDATION</vt:lpstr>
      <vt:lpstr>DATA VALIDATION</vt:lpstr>
      <vt:lpstr>DATA VALIDATION</vt:lpstr>
      <vt:lpstr>Operations updates</vt:lpstr>
      <vt:lpstr>Operations</vt:lpstr>
      <vt:lpstr>Operations</vt:lpstr>
      <vt:lpstr>Technical Assistance Updates</vt:lpstr>
      <vt:lpstr>TECHNICAL ASSISTANCE UPDATES</vt:lpstr>
      <vt:lpstr>Questions &amp; Answers</vt:lpstr>
      <vt:lpstr>Closing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November User Group</dc:title>
  <dc:creator>Krista Burrell</dc:creator>
  <cp:lastModifiedBy>Stephanie Lesesne</cp:lastModifiedBy>
  <cp:revision>558</cp:revision>
  <dcterms:created xsi:type="dcterms:W3CDTF">2007-10-30T19:55:14Z</dcterms:created>
  <dcterms:modified xsi:type="dcterms:W3CDTF">2013-12-12T20:10:39Z</dcterms:modified>
</cp:coreProperties>
</file>