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8" r:id="rId2"/>
    <p:sldId id="256" r:id="rId3"/>
    <p:sldId id="257" r:id="rId4"/>
    <p:sldId id="259" r:id="rId5"/>
    <p:sldId id="315" r:id="rId6"/>
    <p:sldId id="343" r:id="rId7"/>
    <p:sldId id="389" r:id="rId8"/>
    <p:sldId id="390" r:id="rId9"/>
    <p:sldId id="391" r:id="rId10"/>
    <p:sldId id="392" r:id="rId11"/>
    <p:sldId id="262" r:id="rId12"/>
    <p:sldId id="363" r:id="rId13"/>
    <p:sldId id="369" r:id="rId14"/>
    <p:sldId id="370" r:id="rId15"/>
    <p:sldId id="382" r:id="rId16"/>
    <p:sldId id="395" r:id="rId17"/>
    <p:sldId id="396" r:id="rId18"/>
    <p:sldId id="264" r:id="rId19"/>
    <p:sldId id="379" r:id="rId20"/>
    <p:sldId id="384" r:id="rId21"/>
    <p:sldId id="394" r:id="rId22"/>
    <p:sldId id="266" r:id="rId23"/>
    <p:sldId id="268" r:id="rId24"/>
    <p:sldId id="269" r:id="rId25"/>
    <p:sldId id="348" r:id="rId2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990033"/>
    <a:srgbClr val="800000"/>
    <a:srgbClr val="8B946C"/>
    <a:srgbClr val="6D7A1C"/>
    <a:srgbClr val="FF0000"/>
    <a:srgbClr val="0000FF"/>
    <a:srgbClr val="FF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422" autoAdjust="0"/>
    <p:restoredTop sz="48305" autoAdjust="0"/>
  </p:normalViewPr>
  <p:slideViewPr>
    <p:cSldViewPr>
      <p:cViewPr varScale="1">
        <p:scale>
          <a:sx n="139" d="100"/>
          <a:sy n="139" d="100"/>
        </p:scale>
        <p:origin x="-3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14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B2CBCDE5-4075-410B-9979-95FF1C15E4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61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8" tIns="46584" rIns="93168" bIns="46584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fld id="{B00A6177-695B-4CE1-BABD-1A9FE551DE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85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3E4F5E-5064-4A76-B7E5-35C03F0962ED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Notes Placeholder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86A67B5-5C45-43A3-9352-B3D268402ED5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0F3F52-E21E-4214-A7BB-0D5682C5D4D0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B1E9CE-CE3B-4C4D-BD50-BAF56EECB24D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7DEB98-FA83-4870-9BE2-98C627474210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95F7E2D-B3A9-4601-AC37-E7634938DB5A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4C6325-6AC4-4743-8A8E-9FE1EE1CCD0E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403072-325C-44E4-8957-88EE337EB58D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DFF457-9D02-4FAD-88E0-3B63FAC92C0D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0CBD87-4E93-4989-97CB-D371CB4E8FB6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570FAE4-7D3C-4A6B-9A6A-2EC7EEA2631C}" type="slidenum">
              <a:rPr lang="en-US" altLang="en-US" smtClean="0"/>
              <a:pPr eaLnBrk="1" hangingPunct="1"/>
              <a:t>24</a:t>
            </a:fld>
            <a:endParaRPr lang="en-US" alt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87F2E0-6BD5-4764-917A-74F192ED30B9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Notes Placeholder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B67E0D-7770-4181-BAE0-97ACD4E9A932}" type="slidenum">
              <a:rPr lang="en-US" altLang="en-US" smtClean="0"/>
              <a:pPr eaLnBrk="1" hangingPunct="1"/>
              <a:t>25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9C58D3-1338-4554-AE8C-38A53C291854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F3A7B0-FA68-443F-838E-095DF29422C0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EED00E-139C-4D6E-8769-DABB967A73B3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14E91A-273A-47C3-9CA2-CE7F2314B543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Notes Placeholder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73B989-5DC1-4893-BE32-2956495C0A16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.</a:t>
            </a:r>
          </a:p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CCC729-9A79-45B3-9A78-D7C194A628A9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FBF31A-F794-4CDA-9EBD-F0C355E8EF13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>
            <a:grpSpLocks/>
          </p:cNvGrpSpPr>
          <p:nvPr userDrawn="1"/>
        </p:nvGrpSpPr>
        <p:grpSpPr bwMode="auto">
          <a:xfrm>
            <a:off x="0" y="0"/>
            <a:ext cx="1981200" cy="1066800"/>
            <a:chOff x="4560" y="3514"/>
            <a:chExt cx="1200" cy="806"/>
          </a:xfrm>
        </p:grpSpPr>
        <p:pic>
          <p:nvPicPr>
            <p:cNvPr id="4" name="Picture 1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3785"/>
              <a:ext cx="1200" cy="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15"/>
            <p:cNvSpPr>
              <a:spLocks noChangeArrowheads="1"/>
            </p:cNvSpPr>
            <p:nvPr/>
          </p:nvSpPr>
          <p:spPr bwMode="auto">
            <a:xfrm>
              <a:off x="4944" y="3514"/>
              <a:ext cx="816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defRPr/>
              </a:pPr>
              <a:r>
                <a:rPr lang="en-US" sz="1000" b="1" i="1" dirty="0">
                  <a:latin typeface="Arial Narrow" pitchFamily="34" charset="0"/>
                </a:rPr>
                <a:t>A training initiative presented by</a:t>
              </a:r>
            </a:p>
          </p:txBody>
        </p:sp>
      </p:grpSp>
      <p:sp>
        <p:nvSpPr>
          <p:cNvPr id="6" name="Text Box 16"/>
          <p:cNvSpPr txBox="1">
            <a:spLocks noChangeArrowheads="1"/>
          </p:cNvSpPr>
          <p:nvPr userDrawn="1"/>
        </p:nvSpPr>
        <p:spPr bwMode="auto">
          <a:xfrm rot="16200000">
            <a:off x="5722143" y="-3132931"/>
            <a:ext cx="290513" cy="65532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6D7A1C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eaVert" lIns="45720" rIns="45720">
            <a:spAutoFit/>
          </a:bodyPr>
          <a:lstStyle/>
          <a:p>
            <a:pPr algn="ctr">
              <a:spcBef>
                <a:spcPct val="70000"/>
              </a:spcBef>
              <a:defRPr/>
            </a:pPr>
            <a:endParaRPr lang="en-US" sz="1300" dirty="0"/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 rot="16200000">
            <a:off x="228600" y="2895600"/>
            <a:ext cx="3200400" cy="4572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6D7A1C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70000"/>
              </a:spcBef>
              <a:defRPr/>
            </a:pPr>
            <a:r>
              <a:rPr lang="en-US" sz="2400" b="1" dirty="0">
                <a:solidFill>
                  <a:schemeClr val="bg1"/>
                </a:solidFill>
              </a:rPr>
              <a:t>2009/ 2010 Monthly</a:t>
            </a:r>
            <a:r>
              <a:rPr lang="en-US" sz="2400" dirty="0"/>
              <a:t> </a:t>
            </a:r>
          </a:p>
        </p:txBody>
      </p:sp>
      <p:sp>
        <p:nvSpPr>
          <p:cNvPr id="8" name="Line 17"/>
          <p:cNvSpPr>
            <a:spLocks noChangeShapeType="1"/>
          </p:cNvSpPr>
          <p:nvPr userDrawn="1"/>
        </p:nvSpPr>
        <p:spPr bwMode="auto">
          <a:xfrm rot="5400000">
            <a:off x="4685507" y="1639093"/>
            <a:ext cx="0" cy="6170613"/>
          </a:xfrm>
          <a:prstGeom prst="line">
            <a:avLst/>
          </a:prstGeom>
          <a:noFill/>
          <a:ln w="1428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Text Box 37"/>
          <p:cNvSpPr txBox="1">
            <a:spLocks noChangeArrowheads="1"/>
          </p:cNvSpPr>
          <p:nvPr userDrawn="1"/>
        </p:nvSpPr>
        <p:spPr bwMode="auto">
          <a:xfrm>
            <a:off x="2209800" y="1219200"/>
            <a:ext cx="5557838" cy="3429000"/>
          </a:xfrm>
          <a:prstGeom prst="rect">
            <a:avLst/>
          </a:prstGeom>
          <a:gradFill rotWithShape="1">
            <a:gsLst>
              <a:gs pos="0">
                <a:srgbClr val="156B13"/>
              </a:gs>
              <a:gs pos="50000">
                <a:srgbClr val="666633"/>
              </a:gs>
              <a:gs pos="100000">
                <a:srgbClr val="156B13"/>
              </a:gs>
            </a:gsLst>
            <a:lin ang="0" scaled="1"/>
          </a:gra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48" descr="j0178816[1]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600" y="1320800"/>
            <a:ext cx="5181600" cy="32131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4800600"/>
            <a:ext cx="6172200" cy="1219200"/>
          </a:xfrm>
        </p:spPr>
        <p:txBody>
          <a:bodyPr/>
          <a:lstStyle>
            <a:lvl1pPr>
              <a:defRPr sz="4000">
                <a:latin typeface="Arial Black" pitchFamily="34" charset="0"/>
              </a:defRPr>
            </a:lvl1pPr>
          </a:lstStyle>
          <a:p>
            <a:r>
              <a:rPr lang="en-US"/>
              <a:t>Risk Adjustment </a:t>
            </a:r>
            <a:br>
              <a:rPr lang="en-US"/>
            </a:br>
            <a:r>
              <a:rPr lang="en-US"/>
              <a:t>User Group Session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6000"/>
            <a:ext cx="2895600" cy="476250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875DAF7-CC39-4AF6-9FB5-DCF1BF27BA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28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1DC52-1672-4115-B7FD-285C64EA7D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35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4950" y="0"/>
            <a:ext cx="177165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516255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2692E-BFF2-4E19-A2F7-CEEE2325F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14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D721B-2495-4DB9-BA92-340E193B3F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63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37B06-5AEC-40C3-B26D-3E3D8C1190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43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38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8100" y="1600200"/>
            <a:ext cx="3238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AC397-EB8D-4ABA-BFFF-29E2626297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99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4F39B-36B8-4B09-A3BC-82A219F1A5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9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7459E-1648-4B93-9549-8528FA2A11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90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B1EB2-45AC-401C-B45B-95BA754398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0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91F25-0A58-4691-8EFE-13E5B2D458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67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E05A8-F821-43CB-B589-8B8149DC40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88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086600" cy="1417638"/>
          </a:xfrm>
          <a:prstGeom prst="rect">
            <a:avLst/>
          </a:prstGeom>
          <a:solidFill>
            <a:srgbClr val="6666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6629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3EE291D0-9504-4E50-82F3-6A3B0C9011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7162800" y="0"/>
            <a:ext cx="0" cy="6629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7239000" y="5562600"/>
            <a:ext cx="1905000" cy="1279525"/>
            <a:chOff x="4560" y="3514"/>
            <a:chExt cx="1200" cy="806"/>
          </a:xfrm>
        </p:grpSpPr>
        <p:pic>
          <p:nvPicPr>
            <p:cNvPr id="1039" name="Picture 14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3785"/>
              <a:ext cx="1200" cy="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15"/>
            <p:cNvSpPr>
              <a:spLocks noChangeArrowheads="1"/>
            </p:cNvSpPr>
            <p:nvPr/>
          </p:nvSpPr>
          <p:spPr bwMode="auto">
            <a:xfrm>
              <a:off x="4944" y="3514"/>
              <a:ext cx="81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40000"/>
                </a:lnSpc>
                <a:defRPr/>
              </a:pPr>
              <a:r>
                <a:rPr lang="en-US" sz="1000" b="1" i="1" dirty="0">
                  <a:solidFill>
                    <a:srgbClr val="6D7A1C"/>
                  </a:solidFill>
                  <a:latin typeface="Arial Narrow" pitchFamily="34" charset="0"/>
                </a:rPr>
                <a:t>A training initiative presented by</a:t>
              </a:r>
            </a:p>
          </p:txBody>
        </p:sp>
      </p:grp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7162800" y="1143000"/>
            <a:ext cx="1981200" cy="290513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6D7A1C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70000"/>
              </a:spcBef>
              <a:defRPr/>
            </a:pPr>
            <a:r>
              <a:rPr lang="en-US" sz="1300" b="1" dirty="0">
                <a:solidFill>
                  <a:schemeClr val="bg1"/>
                </a:solidFill>
              </a:rPr>
              <a:t>2010</a:t>
            </a:r>
            <a:endParaRPr lang="en-US" sz="1300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 rot="5400000">
            <a:off x="4575176" y="-3122613"/>
            <a:ext cx="0" cy="9140825"/>
          </a:xfrm>
          <a:prstGeom prst="line">
            <a:avLst/>
          </a:prstGeom>
          <a:noFill/>
          <a:ln w="920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7162800" y="-11113"/>
            <a:ext cx="0" cy="6856413"/>
          </a:xfrm>
          <a:prstGeom prst="line">
            <a:avLst/>
          </a:prstGeom>
          <a:noFill/>
          <a:ln w="920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6" name="WordArt 12"/>
          <p:cNvSpPr>
            <a:spLocks noChangeArrowheads="1" noChangeShapeType="1" noTextEdit="1"/>
          </p:cNvSpPr>
          <p:nvPr userDrawn="1"/>
        </p:nvSpPr>
        <p:spPr bwMode="auto">
          <a:xfrm rot="5400000">
            <a:off x="7177087" y="3109913"/>
            <a:ext cx="2143125" cy="342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6D7A1C"/>
                  </a:solidFill>
                  <a:round/>
                  <a:headEnd/>
                  <a:tailEnd/>
                </a:ln>
                <a:solidFill>
                  <a:srgbClr val="6D7A1C"/>
                </a:solidFill>
                <a:latin typeface="Arial"/>
                <a:cs typeface="Arial"/>
              </a:rPr>
              <a:t>July 2010</a:t>
            </a:r>
          </a:p>
        </p:txBody>
      </p:sp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7162800" y="5181600"/>
            <a:ext cx="1981200" cy="290513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rgbClr val="6D7A1C"/>
              </a:gs>
              <a:gs pos="100000">
                <a:schemeClr val="hlink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70000"/>
              </a:spcBef>
              <a:defRPr/>
            </a:pPr>
            <a:endParaRPr lang="en-US" sz="1300" dirty="0"/>
          </a:p>
        </p:txBody>
      </p:sp>
      <p:pic>
        <p:nvPicPr>
          <p:cNvPr id="1038" name="Picture 63" descr="j0178816[1]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600" y="0"/>
            <a:ext cx="1938338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63" r:id="rId1"/>
    <p:sldLayoutId id="2147484753" r:id="rId2"/>
    <p:sldLayoutId id="2147484754" r:id="rId3"/>
    <p:sldLayoutId id="2147484755" r:id="rId4"/>
    <p:sldLayoutId id="2147484756" r:id="rId5"/>
    <p:sldLayoutId id="2147484757" r:id="rId6"/>
    <p:sldLayoutId id="2147484758" r:id="rId7"/>
    <p:sldLayoutId id="2147484759" r:id="rId8"/>
    <p:sldLayoutId id="2147484760" r:id="rId9"/>
    <p:sldLayoutId id="2147484761" r:id="rId10"/>
    <p:sldLayoutId id="21474847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RADV@cms.hhs.gov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mailto:Lateefah.Hughes@cms.hhs.gov" TargetMode="External"/><Relationship Id="rId13" Type="http://schemas.openxmlformats.org/officeDocument/2006/relationships/hyperlink" Target="http://www.tarsc.info/" TargetMode="External"/><Relationship Id="rId3" Type="http://schemas.openxmlformats.org/officeDocument/2006/relationships/hyperlink" Target="mailto:Sean.Creighton@cms.hhs.gov" TargetMode="External"/><Relationship Id="rId7" Type="http://schemas.openxmlformats.org/officeDocument/2006/relationships/hyperlink" Target="mailto:Jennifer.Harlow@cms.hhs.gov" TargetMode="External"/><Relationship Id="rId12" Type="http://schemas.openxmlformats.org/officeDocument/2006/relationships/hyperlink" Target="http://www.csscoperations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nda.mcneal@cms.hhs.gov" TargetMode="External"/><Relationship Id="rId11" Type="http://schemas.openxmlformats.org/officeDocument/2006/relationships/hyperlink" Target="mailto:RADV@cms.hhs.gov" TargetMode="External"/><Relationship Id="rId5" Type="http://schemas.openxmlformats.org/officeDocument/2006/relationships/hyperlink" Target="mailto:Louis.Johnson@cms.hhs.gov" TargetMode="External"/><Relationship Id="rId10" Type="http://schemas.openxmlformats.org/officeDocument/2006/relationships/hyperlink" Target="mailto:analyst@askriskadjustment.com" TargetMode="External"/><Relationship Id="rId4" Type="http://schemas.openxmlformats.org/officeDocument/2006/relationships/hyperlink" Target="mailto:Henry.Thomas@cms.hhs.gov" TargetMode="External"/><Relationship Id="rId9" Type="http://schemas.openxmlformats.org/officeDocument/2006/relationships/hyperlink" Target="mailto:Carolyn.Kapustij@CMS.hhs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nalyst@askriskadjustment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n.marshall@cms.hhs.gov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4800600"/>
            <a:ext cx="6172200" cy="1200150"/>
          </a:xfrm>
        </p:spPr>
        <p:txBody>
          <a:bodyPr/>
          <a:lstStyle/>
          <a:p>
            <a:pPr eaLnBrk="1" hangingPunct="1"/>
            <a:r>
              <a:rPr lang="en-US" altLang="en-US" smtClean="0"/>
              <a:t>Risk Adjustment User Group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667000" y="6172200"/>
            <a:ext cx="40386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600" b="1">
                <a:solidFill>
                  <a:schemeClr val="hlink"/>
                </a:solidFill>
                <a:latin typeface="Arial Unicode MS" pitchFamily="34" charset="-128"/>
              </a:rPr>
              <a:t>July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PAYMENT PROCESS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Question – </a:t>
            </a:r>
          </a:p>
          <a:p>
            <a:pPr>
              <a:buFontTx/>
              <a:buNone/>
            </a:pPr>
            <a:r>
              <a:rPr lang="en-US" altLang="en-US" smtClean="0"/>
              <a:t>    </a:t>
            </a:r>
            <a:r>
              <a:rPr lang="en-US" altLang="en-US" sz="2800" smtClean="0"/>
              <a:t>Please explain what information is provided on the HCC Model Output Report (MOR).  Do the reports reflect only the diagnoses submitted during the prior month or are they cumulative?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1C7254-6254-4F73-BDA6-D9DF16EAB41B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Data Validation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13315" name="WordArt 4"/>
          <p:cNvSpPr>
            <a:spLocks noChangeArrowheads="1" noChangeShapeType="1" noTextEdit="1"/>
          </p:cNvSpPr>
          <p:nvPr/>
        </p:nvSpPr>
        <p:spPr bwMode="auto">
          <a:xfrm>
            <a:off x="1143000" y="3467100"/>
            <a:ext cx="49053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DATA VALIDATION</a:t>
            </a: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31C6639-B061-45F5-AC31-EE54ECAB0491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629400" cy="4800600"/>
          </a:xfrm>
        </p:spPr>
        <p:txBody>
          <a:bodyPr/>
          <a:lstStyle/>
          <a:p>
            <a:endParaRPr lang="en-US" altLang="en-US" sz="1600" smtClean="0"/>
          </a:p>
          <a:p>
            <a:r>
              <a:rPr lang="en-US" altLang="en-US" sz="2800" smtClean="0">
                <a:cs typeface="Arial" charset="0"/>
              </a:rPr>
              <a:t>CY 2007 Targeted Sample</a:t>
            </a:r>
          </a:p>
          <a:p>
            <a:r>
              <a:rPr lang="en-US" altLang="en-US" sz="2800" smtClean="0">
                <a:cs typeface="Arial" charset="0"/>
              </a:rPr>
              <a:t>CY 2008 National Sample</a:t>
            </a:r>
          </a:p>
          <a:p>
            <a:r>
              <a:rPr lang="en-US" altLang="en-US" sz="2800" smtClean="0">
                <a:cs typeface="Arial" charset="0"/>
              </a:rPr>
              <a:t>CY 2008 Contract – Level Sample</a:t>
            </a:r>
          </a:p>
          <a:p>
            <a:endParaRPr lang="en-US" altLang="en-US" sz="160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52913C9-79BE-4FEE-A256-58A2ADCC5EC2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CY 2007 Targeted Sample</a:t>
            </a:r>
          </a:p>
          <a:p>
            <a:pPr lvl="1"/>
            <a:r>
              <a:rPr lang="en-US" altLang="en-US" sz="1400" smtClean="0"/>
              <a:t>Intake Technical Assistance Report: will soon be released</a:t>
            </a:r>
          </a:p>
          <a:p>
            <a:pPr lvl="2"/>
            <a:r>
              <a:rPr lang="en-US" altLang="en-US" sz="1400" smtClean="0"/>
              <a:t> The Intake TA Report will identify inconsistencies in date of service and/or provider type as well as other inconsistencies (e.g., obscured text). </a:t>
            </a:r>
          </a:p>
          <a:p>
            <a:pPr lvl="2"/>
            <a:r>
              <a:rPr lang="en-US" altLang="en-US" sz="1400" smtClean="0"/>
              <a:t>CMS will hold a teleconference to coincide with the distribution of Intake TA Reports</a:t>
            </a:r>
          </a:p>
          <a:p>
            <a:pPr lvl="3"/>
            <a:r>
              <a:rPr lang="en-US" altLang="en-US" sz="1400" smtClean="0"/>
              <a:t>CMS will discuss: </a:t>
            </a:r>
          </a:p>
          <a:p>
            <a:pPr lvl="4"/>
            <a:r>
              <a:rPr lang="en-US" altLang="en-US" sz="1400" smtClean="0"/>
              <a:t>Format of the report</a:t>
            </a:r>
          </a:p>
          <a:p>
            <a:pPr lvl="4"/>
            <a:r>
              <a:rPr lang="en-US" altLang="en-US" sz="1400" smtClean="0"/>
              <a:t>Time period and requirements for plan response</a:t>
            </a:r>
          </a:p>
          <a:p>
            <a:pPr lvl="4"/>
            <a:r>
              <a:rPr lang="en-US" altLang="en-US" sz="1400" smtClean="0"/>
              <a:t>Importance of reviewing and reporting any issues to the IMRRC</a:t>
            </a:r>
          </a:p>
          <a:p>
            <a:pPr lvl="3"/>
            <a:r>
              <a:rPr lang="en-US" altLang="en-US" sz="1400" smtClean="0"/>
              <a:t>Date, time, and dial-in information will be forthcoming.</a:t>
            </a:r>
          </a:p>
          <a:p>
            <a:pPr lvl="2"/>
            <a:r>
              <a:rPr lang="en-US" altLang="en-US" sz="1400" smtClean="0"/>
              <a:t>Intake TA Reports and teleconference information will be sent by the IMRRC (Healthcare Management Solutions) via email to CY 2007 Targeted Sample plan-designated contacts. </a:t>
            </a:r>
          </a:p>
          <a:p>
            <a:pPr lvl="2"/>
            <a:r>
              <a:rPr lang="en-US" altLang="en-US" sz="1400" smtClean="0"/>
              <a:t>A Medical Record Receipt Report will also be included with the Intake TA Report.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B95706-6C02-4590-A2D9-068D90FD0D1F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CY 2007 Targeted Sample Contact </a:t>
            </a:r>
          </a:p>
          <a:p>
            <a:pPr>
              <a:buFontTx/>
              <a:buNone/>
            </a:pPr>
            <a:r>
              <a:rPr lang="en-US" altLang="en-US" sz="2400" smtClean="0"/>
              <a:t>                      Confirmation</a:t>
            </a:r>
          </a:p>
          <a:p>
            <a:pPr lvl="1"/>
            <a:endParaRPr lang="en-US" altLang="en-US" sz="1600" smtClean="0"/>
          </a:p>
          <a:p>
            <a:pPr lvl="1"/>
            <a:r>
              <a:rPr lang="en-US" altLang="en-US" sz="1600" smtClean="0"/>
              <a:t>This request was sent to previously-confirmed contacts and the </a:t>
            </a:r>
          </a:p>
          <a:p>
            <a:pPr lvl="1">
              <a:buFontTx/>
              <a:buNone/>
            </a:pPr>
            <a:r>
              <a:rPr lang="en-US" altLang="en-US" sz="1600" smtClean="0"/>
              <a:t>CEO for each plan in the sample.  The IMRRC has received</a:t>
            </a:r>
          </a:p>
          <a:p>
            <a:pPr lvl="1">
              <a:buFontTx/>
              <a:buNone/>
            </a:pPr>
            <a:r>
              <a:rPr lang="en-US" altLang="en-US" sz="1600" smtClean="0"/>
              <a:t>responses from all plans.  Thank you for your prompt response </a:t>
            </a:r>
          </a:p>
          <a:p>
            <a:pPr lvl="1">
              <a:buFontTx/>
              <a:buNone/>
            </a:pPr>
            <a:r>
              <a:rPr lang="en-US" altLang="en-US" sz="1600" smtClean="0"/>
              <a:t>to this request.</a:t>
            </a:r>
          </a:p>
          <a:p>
            <a:pPr lvl="1"/>
            <a:endParaRPr lang="en-US" altLang="en-US" sz="1600" smtClean="0"/>
          </a:p>
          <a:p>
            <a:pPr lvl="1"/>
            <a:r>
              <a:rPr lang="en-US" altLang="en-US" sz="1600" smtClean="0"/>
              <a:t>Adding or changing contact information for the CY 2007 </a:t>
            </a:r>
          </a:p>
          <a:p>
            <a:pPr lvl="1">
              <a:buFontTx/>
              <a:buNone/>
            </a:pPr>
            <a:r>
              <a:rPr lang="en-US" altLang="en-US" sz="1600" smtClean="0"/>
              <a:t>Targeted Sample does not update your plan’s information </a:t>
            </a:r>
          </a:p>
          <a:p>
            <a:pPr lvl="1">
              <a:buFontTx/>
              <a:buNone/>
            </a:pPr>
            <a:r>
              <a:rPr lang="en-US" altLang="en-US" sz="1600" smtClean="0"/>
              <a:t>in the HPMS system.</a:t>
            </a:r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9F5FAD-A606-49F6-94D9-A88C29F5C829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CY 2008 National Sample</a:t>
            </a:r>
          </a:p>
          <a:p>
            <a:pPr>
              <a:buFontTx/>
              <a:buNone/>
            </a:pPr>
            <a:r>
              <a:rPr lang="en-US" altLang="en-US" smtClean="0"/>
              <a:t>   </a:t>
            </a:r>
            <a:r>
              <a:rPr lang="en-US" altLang="en-US" sz="1600" smtClean="0"/>
              <a:t>Under the Improper Payments Information Act (IPIA), CMS must annually measure and report the Part C payment error rate to OMB</a:t>
            </a:r>
          </a:p>
          <a:p>
            <a:pPr>
              <a:buFontTx/>
              <a:buNone/>
            </a:pPr>
            <a:endParaRPr lang="en-US" altLang="en-US" sz="1600" smtClean="0"/>
          </a:p>
          <a:p>
            <a:pPr>
              <a:buFontTx/>
              <a:buNone/>
            </a:pPr>
            <a:r>
              <a:rPr lang="en-US" altLang="en-US" sz="1600" smtClean="0"/>
              <a:t>	A key component of the Part C payment error rate is             payment error identified under RADV</a:t>
            </a:r>
          </a:p>
          <a:p>
            <a:pPr>
              <a:buFontTx/>
              <a:buNone/>
            </a:pPr>
            <a:endParaRPr lang="en-US" altLang="en-US" sz="1600" smtClean="0"/>
          </a:p>
          <a:p>
            <a:pPr>
              <a:buFontTx/>
              <a:buNone/>
            </a:pPr>
            <a:r>
              <a:rPr lang="en-US" altLang="en-US" sz="1600" smtClean="0"/>
              <a:t>	Medical record review has been completed, CMS is currently analyzing results</a:t>
            </a:r>
          </a:p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28B71C-4033-4F5E-8972-18C8D6C8E310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smtClean="0"/>
              <a:t>CY 2008 Contract-Level Sample</a:t>
            </a:r>
          </a:p>
          <a:p>
            <a:pPr lvl="1">
              <a:buFontTx/>
              <a:buNone/>
            </a:pPr>
            <a:endParaRPr lang="en-US" altLang="en-US" sz="2000" smtClean="0"/>
          </a:p>
          <a:p>
            <a:pPr lvl="1">
              <a:buFont typeface="Arial" charset="0"/>
              <a:buChar char="•"/>
            </a:pPr>
            <a:r>
              <a:rPr lang="en-US" altLang="en-US" sz="2000" smtClean="0"/>
              <a:t>MA organizations (MAOs) selected for this sample will be notified</a:t>
            </a:r>
          </a:p>
          <a:p>
            <a:pPr lvl="1">
              <a:buFontTx/>
              <a:buNone/>
            </a:pPr>
            <a:endParaRPr lang="en-US" altLang="en-US" sz="2000" smtClean="0"/>
          </a:p>
          <a:p>
            <a:pPr lvl="1">
              <a:buFont typeface="Arial" charset="0"/>
              <a:buChar char="•"/>
            </a:pPr>
            <a:r>
              <a:rPr lang="en-US" altLang="en-US" sz="2000" smtClean="0"/>
              <a:t>Notification will be sent to MAO CEO and MCO</a:t>
            </a:r>
          </a:p>
          <a:p>
            <a:pPr lvl="1">
              <a:buFontTx/>
              <a:buNone/>
            </a:pPr>
            <a:endParaRPr lang="en-US" altLang="en-US" sz="2000" smtClean="0"/>
          </a:p>
          <a:p>
            <a:pPr lvl="1">
              <a:buFont typeface="Arial" charset="0"/>
              <a:buChar char="•"/>
            </a:pPr>
            <a:r>
              <a:rPr lang="en-US" altLang="en-US" sz="2000" smtClean="0"/>
              <a:t>Training will be provided—</a:t>
            </a:r>
          </a:p>
          <a:p>
            <a:pPr lvl="2">
              <a:buFont typeface="Courier New" pitchFamily="49" charset="0"/>
              <a:buChar char="o"/>
            </a:pPr>
            <a:r>
              <a:rPr lang="en-US" altLang="en-US" sz="2000" smtClean="0"/>
              <a:t>In-person at CMS, and</a:t>
            </a:r>
          </a:p>
          <a:p>
            <a:pPr lvl="2">
              <a:buFont typeface="Courier New" pitchFamily="49" charset="0"/>
              <a:buChar char="o"/>
            </a:pPr>
            <a:r>
              <a:rPr lang="en-US" altLang="en-US" sz="2000" smtClean="0"/>
              <a:t>Via Webinar</a:t>
            </a:r>
          </a:p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D9F335-3CA2-4919-91DD-8B5FFB439E16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DATA VALIDATION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600" smtClean="0"/>
              <a:t>RADV Mailbox – </a:t>
            </a:r>
            <a:r>
              <a:rPr lang="en-US" altLang="en-US" sz="2600" smtClean="0">
                <a:hlinkClick r:id="rId2"/>
              </a:rPr>
              <a:t>RADV@cms.hhs.gov</a:t>
            </a:r>
            <a:endParaRPr lang="en-US" altLang="en-US" sz="2600" smtClean="0"/>
          </a:p>
          <a:p>
            <a:pPr lvl="1"/>
            <a:r>
              <a:rPr lang="en-US" altLang="en-US" sz="2400" smtClean="0"/>
              <a:t>MAOs may submit RADV questions to this mailbox</a:t>
            </a:r>
          </a:p>
          <a:p>
            <a:pPr lvl="1"/>
            <a:r>
              <a:rPr lang="en-US" altLang="en-US" sz="2400" smtClean="0"/>
              <a:t>Questions will be reviewed by the RADV team and answered via this mailbox</a:t>
            </a:r>
          </a:p>
          <a:p>
            <a:pPr lvl="1"/>
            <a:r>
              <a:rPr lang="en-US" altLang="en-US" sz="2400" smtClean="0"/>
              <a:t>Several questions have been received, CMS is working on issuing individual responses</a:t>
            </a: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0C6A24-3CE3-45B8-99DD-1FE97EC2E06E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Operations Updates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20483" name="WordArt 4"/>
          <p:cNvSpPr>
            <a:spLocks noChangeArrowheads="1" noChangeShapeType="1" noTextEdit="1"/>
          </p:cNvSpPr>
          <p:nvPr/>
        </p:nvSpPr>
        <p:spPr bwMode="auto">
          <a:xfrm>
            <a:off x="1143000" y="3467100"/>
            <a:ext cx="49053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OPERATIONS UPDATES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594821B-EFA8-4E4F-8458-695FCD3610B9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803400"/>
            <a:ext cx="6400800" cy="33559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 algn="ctr">
              <a:lnSpc>
                <a:spcPct val="90000"/>
              </a:lnSpc>
              <a:defRPr/>
            </a:pPr>
            <a:r>
              <a:rPr lang="en-US" sz="2000" b="1" dirty="0">
                <a:latin typeface="+mj-lt"/>
                <a:cs typeface="Times New Roman" pitchFamily="18" charset="0"/>
              </a:rPr>
              <a:t>Reasons to Delete Diagnosis Cluster</a:t>
            </a:r>
          </a:p>
          <a:p>
            <a:pPr marL="533400" indent="-533400">
              <a:lnSpc>
                <a:spcPct val="90000"/>
              </a:lnSpc>
              <a:defRPr/>
            </a:pPr>
            <a:endParaRPr lang="en-US" sz="2000" b="1" dirty="0">
              <a:latin typeface="+mj-lt"/>
            </a:endParaRPr>
          </a:p>
          <a:p>
            <a:pPr marL="533400" indent="-5334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Diagnosis cluster submitted erroneously (e.g., data from an interim bill was submitted for hospital inpatient, type of bill 112 / 113. When TOB 114 has been received, correct previously submitted claim with the correct diagnosis clusters. </a:t>
            </a:r>
          </a:p>
          <a:p>
            <a:pPr marL="533400" indent="-533400">
              <a:lnSpc>
                <a:spcPct val="80000"/>
              </a:lnSpc>
              <a:defRPr/>
            </a:pPr>
            <a:endParaRPr lang="en-US" sz="2000" dirty="0">
              <a:latin typeface="+mj-lt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Incorrect HIC number used for submission on a beneficiary’s claims. </a:t>
            </a:r>
          </a:p>
          <a:p>
            <a:pPr marL="533400" indent="-533400">
              <a:lnSpc>
                <a:spcPct val="80000"/>
              </a:lnSpc>
              <a:defRPr/>
            </a:pPr>
            <a:endParaRPr lang="en-US" sz="2000" dirty="0">
              <a:latin typeface="+mj-lt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latin typeface="+mj-lt"/>
                <a:cs typeface="Times New Roman" pitchFamily="18" charset="0"/>
              </a:rPr>
              <a:t>An error in a diagnosis cluster field (i.e., “Provider Type,” “Dates of Service,” “Diagnosis Code”).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E429E4C-5E9E-4670-8FDE-591507435AA8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Welcome to the July</a:t>
            </a:r>
            <a:br>
              <a:rPr lang="en-US" altLang="en-US" sz="4000" b="1" smtClean="0"/>
            </a:br>
            <a:r>
              <a:rPr lang="en-US" altLang="en-US" sz="4000" b="1" smtClean="0"/>
              <a:t>User Group</a:t>
            </a:r>
          </a:p>
        </p:txBody>
      </p:sp>
      <p:sp>
        <p:nvSpPr>
          <p:cNvPr id="410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609600" y="1874838"/>
            <a:ext cx="6553200" cy="4525962"/>
          </a:xfrm>
        </p:spPr>
        <p:txBody>
          <a:bodyPr/>
          <a:lstStyle/>
          <a:p>
            <a:pPr eaLnBrk="1" hangingPunct="1"/>
            <a:r>
              <a:rPr lang="en-US" altLang="en-US" smtClean="0"/>
              <a:t>Introduction</a:t>
            </a:r>
          </a:p>
          <a:p>
            <a:pPr eaLnBrk="1" hangingPunct="1"/>
            <a:r>
              <a:rPr lang="en-US" altLang="en-US" smtClean="0"/>
              <a:t>Payment Process</a:t>
            </a:r>
          </a:p>
          <a:p>
            <a:pPr eaLnBrk="1" hangingPunct="1"/>
            <a:r>
              <a:rPr lang="en-US" altLang="en-US" smtClean="0"/>
              <a:t>Data Validation</a:t>
            </a:r>
          </a:p>
          <a:p>
            <a:pPr eaLnBrk="1" hangingPunct="1"/>
            <a:r>
              <a:rPr lang="en-US" altLang="en-US" smtClean="0"/>
              <a:t>Operations Update</a:t>
            </a:r>
          </a:p>
          <a:p>
            <a:pPr eaLnBrk="1" hangingPunct="1"/>
            <a:r>
              <a:rPr lang="en-US" altLang="en-US" smtClean="0"/>
              <a:t>Questions and Answers</a:t>
            </a:r>
          </a:p>
          <a:p>
            <a:pPr eaLnBrk="1" hangingPunct="1"/>
            <a:r>
              <a:rPr lang="en-US" altLang="en-US" smtClean="0"/>
              <a:t>Closing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3600" smtClean="0"/>
              <a:t/>
            </a:r>
            <a:br>
              <a:rPr lang="en-US" altLang="en-US" sz="3600" smtClean="0"/>
            </a:br>
            <a:endParaRPr lang="en-US" altLang="en-US" sz="2400" smtClean="0"/>
          </a:p>
          <a:p>
            <a:pPr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4" name="Rectangle 3"/>
          <p:cNvSpPr/>
          <p:nvPr/>
        </p:nvSpPr>
        <p:spPr>
          <a:xfrm>
            <a:off x="609600" y="1582738"/>
            <a:ext cx="6248400" cy="39084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+mn-lt"/>
                <a:cs typeface="Times New Roman" pitchFamily="18" charset="0"/>
              </a:rPr>
              <a:t>Method 1 for Deleting Clusters </a:t>
            </a:r>
          </a:p>
          <a:p>
            <a:pPr>
              <a:defRPr/>
            </a:pPr>
            <a:endParaRPr lang="en-US" sz="2400" dirty="0">
              <a:latin typeface="+mn-lt"/>
              <a:cs typeface="Times New Roman" pitchFamily="18" charset="0"/>
            </a:endParaRPr>
          </a:p>
          <a:p>
            <a:pPr>
              <a:buFontTx/>
              <a:buAutoNum type="arabicPeriod"/>
              <a:defRPr/>
            </a:pPr>
            <a:r>
              <a:rPr lang="en-US" sz="2000" dirty="0">
                <a:latin typeface="+mn-lt"/>
                <a:cs typeface="Times New Roman" pitchFamily="18" charset="0"/>
              </a:rPr>
              <a:t>Submit RAPS format using normal submission process with appropriate HIC number included. </a:t>
            </a:r>
          </a:p>
          <a:p>
            <a:pPr>
              <a:buFontTx/>
              <a:buAutoNum type="arabicPeriod"/>
              <a:defRPr/>
            </a:pPr>
            <a:r>
              <a:rPr lang="en-US" sz="2000" dirty="0">
                <a:latin typeface="+mn-lt"/>
                <a:cs typeface="Times New Roman" pitchFamily="18" charset="0"/>
              </a:rPr>
              <a:t>Enter information in the diagnosis cluster fields (9.0, 9.1, 9.2, 9.4, 9.5) exactly as it appeared in the original submission. </a:t>
            </a:r>
          </a:p>
          <a:p>
            <a:pPr>
              <a:buFontTx/>
              <a:buAutoNum type="arabicPeriod"/>
              <a:defRPr/>
            </a:pPr>
            <a:r>
              <a:rPr lang="en-US" sz="2000" dirty="0">
                <a:latin typeface="+mn-lt"/>
                <a:cs typeface="Times New Roman" pitchFamily="18" charset="0"/>
              </a:rPr>
              <a:t>In field 9.3 enter a “D” for delete. </a:t>
            </a:r>
          </a:p>
          <a:p>
            <a:pPr>
              <a:buFontTx/>
              <a:buAutoNum type="arabicPeriod"/>
              <a:defRPr/>
            </a:pPr>
            <a:r>
              <a:rPr lang="en-US" sz="2000" dirty="0">
                <a:latin typeface="+mn-lt"/>
                <a:cs typeface="Times New Roman" pitchFamily="18" charset="0"/>
              </a:rPr>
              <a:t>Enter the appropriate information in all other records to ensure the submission file is complete. </a:t>
            </a:r>
          </a:p>
          <a:p>
            <a:pPr>
              <a:buFontTx/>
              <a:buAutoNum type="arabicPeriod"/>
              <a:defRPr/>
            </a:pPr>
            <a:r>
              <a:rPr lang="en-US" sz="2000" dirty="0">
                <a:latin typeface="+mn-lt"/>
                <a:cs typeface="Times New Roman" pitchFamily="18" charset="0"/>
              </a:rPr>
              <a:t>Transmit the file to FERAS. (See </a:t>
            </a:r>
            <a:r>
              <a:rPr lang="en-US" sz="2000" u="sng" dirty="0">
                <a:latin typeface="+mn-lt"/>
                <a:cs typeface="Times New Roman" pitchFamily="18" charset="0"/>
              </a:rPr>
              <a:t>www.csscoperations.com for details.)</a:t>
            </a:r>
            <a:endParaRPr lang="en-US" sz="20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Operations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z="2400" b="1" dirty="0" smtClean="0">
                <a:latin typeface="+mj-lt"/>
                <a:cs typeface="Times New Roman" pitchFamily="18" charset="0"/>
              </a:rPr>
              <a:t>Method 2 for Deleting Clusters:</a:t>
            </a:r>
          </a:p>
          <a:p>
            <a:pPr>
              <a:buFontTx/>
              <a:buNone/>
              <a:defRPr/>
            </a:pPr>
            <a:endParaRPr lang="en-US" sz="2400" b="1" dirty="0" smtClean="0">
              <a:latin typeface="+mj-lt"/>
              <a:cs typeface="Times New Roman" pitchFamily="18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sz="1800" dirty="0" smtClean="0">
                <a:latin typeface="+mj-lt"/>
              </a:rPr>
              <a:t>Create a file using the Direct Data Entry (DDE) screens available through FERAS at Palmetto  </a:t>
            </a:r>
          </a:p>
          <a:p>
            <a:pPr marL="457200" indent="-457200">
              <a:buFontTx/>
              <a:buNone/>
              <a:defRPr/>
            </a:pPr>
            <a:endParaRPr lang="en-US" sz="1800" dirty="0" smtClean="0">
              <a:latin typeface="+mj-lt"/>
            </a:endParaRPr>
          </a:p>
          <a:p>
            <a:pPr marL="457200" indent="-457200">
              <a:buFontTx/>
              <a:buAutoNum type="arabicPeriod" startAt="2"/>
              <a:defRPr/>
            </a:pPr>
            <a:r>
              <a:rPr lang="en-US" sz="1800" dirty="0" smtClean="0">
                <a:latin typeface="+mj-lt"/>
              </a:rPr>
              <a:t>Enter information exactly as it appeared in the original submission.</a:t>
            </a:r>
          </a:p>
          <a:p>
            <a:pPr marL="457200" indent="-457200">
              <a:buFontTx/>
              <a:buNone/>
              <a:defRPr/>
            </a:pPr>
            <a:endParaRPr lang="en-US" sz="1800" dirty="0" smtClean="0">
              <a:latin typeface="+mj-lt"/>
            </a:endParaRPr>
          </a:p>
          <a:p>
            <a:pPr marL="457200" indent="-457200">
              <a:buFontTx/>
              <a:buAutoNum type="arabicPeriod" startAt="3"/>
              <a:defRPr/>
            </a:pPr>
            <a:r>
              <a:rPr lang="en-US" sz="1800" dirty="0" smtClean="0">
                <a:latin typeface="+mj-lt"/>
              </a:rPr>
              <a:t>In the DDE “CCC” record screen, hit the down arrow key and select “D.”</a:t>
            </a:r>
          </a:p>
          <a:p>
            <a:pPr marL="457200" indent="-457200">
              <a:buFontTx/>
              <a:buNone/>
              <a:defRPr/>
            </a:pPr>
            <a:endParaRPr lang="en-US" sz="1800" dirty="0" smtClean="0">
              <a:latin typeface="+mj-lt"/>
            </a:endParaRPr>
          </a:p>
          <a:p>
            <a:pPr marL="457200" indent="-457200">
              <a:buFontTx/>
              <a:buAutoNum type="arabicPeriod" startAt="4"/>
              <a:defRPr/>
            </a:pPr>
            <a:r>
              <a:rPr lang="en-US" sz="1800" dirty="0" smtClean="0">
                <a:latin typeface="+mj-lt"/>
              </a:rPr>
              <a:t>Proceed with entering all appropriate information.</a:t>
            </a:r>
          </a:p>
          <a:p>
            <a:pPr marL="457200" indent="-457200">
              <a:buFontTx/>
              <a:buNone/>
              <a:defRPr/>
            </a:pPr>
            <a:endParaRPr lang="en-US" sz="1800" dirty="0" smtClean="0">
              <a:latin typeface="+mj-lt"/>
            </a:endParaRPr>
          </a:p>
          <a:p>
            <a:pPr>
              <a:buFontTx/>
              <a:buNone/>
              <a:defRPr/>
            </a:pPr>
            <a:r>
              <a:rPr lang="en-US" sz="1800" dirty="0" smtClean="0">
                <a:latin typeface="+mj-lt"/>
              </a:rPr>
              <a:t>5.	Upload the file created in DDE to FERAS at Palmetto.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Technical Assistance Updates</a:t>
            </a:r>
            <a:endParaRPr lang="en-US" dirty="0">
              <a:solidFill>
                <a:srgbClr val="666633"/>
              </a:solidFill>
            </a:endParaRPr>
          </a:p>
        </p:txBody>
      </p:sp>
      <p:grpSp>
        <p:nvGrpSpPr>
          <p:cNvPr id="24580" name="Group 7" title="Technical Assistance Updates"/>
          <p:cNvGrpSpPr>
            <a:grpSpLocks/>
          </p:cNvGrpSpPr>
          <p:nvPr/>
        </p:nvGrpSpPr>
        <p:grpSpPr bwMode="auto">
          <a:xfrm>
            <a:off x="1143000" y="3124200"/>
            <a:ext cx="4905375" cy="1628775"/>
            <a:chOff x="720" y="1968"/>
            <a:chExt cx="3090" cy="1026"/>
          </a:xfrm>
        </p:grpSpPr>
        <p:sp>
          <p:nvSpPr>
            <p:cNvPr id="24581" name="WordArt 4" title="Technical Assistance Updates"/>
            <p:cNvSpPr>
              <a:spLocks noChangeArrowheads="1" noChangeShapeType="1" noTextEdit="1"/>
            </p:cNvSpPr>
            <p:nvPr/>
          </p:nvSpPr>
          <p:spPr bwMode="auto">
            <a:xfrm>
              <a:off x="720" y="1968"/>
              <a:ext cx="3090" cy="49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400" kern="10" spc="880" dirty="0">
                  <a:ln w="9525">
                    <a:solidFill>
                      <a:srgbClr val="666633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79999"/>
                      </a:srgbClr>
                    </a:outerShdw>
                  </a:effectLst>
                  <a:latin typeface="Arial Black"/>
                </a:rPr>
                <a:t>TECHNICAL </a:t>
              </a:r>
              <a:r>
                <a:rPr lang="en-US" sz="4400" kern="10" spc="880" dirty="0" smtClean="0">
                  <a:ln w="9525">
                    <a:solidFill>
                      <a:srgbClr val="666633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79999"/>
                      </a:srgbClr>
                    </a:outerShdw>
                  </a:effectLst>
                  <a:latin typeface="Arial Black"/>
                </a:rPr>
                <a:t>ASSISTANCE</a:t>
              </a:r>
              <a:endParaRPr lang="en-US" sz="4400" kern="10" spc="880" dirty="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endParaRPr>
            </a:p>
          </p:txBody>
        </p:sp>
        <p:sp>
          <p:nvSpPr>
            <p:cNvPr id="24582" name="WordArt 6" title="Technical Assistance Updates"/>
            <p:cNvSpPr>
              <a:spLocks noChangeArrowheads="1" noChangeShapeType="1" noTextEdit="1"/>
            </p:cNvSpPr>
            <p:nvPr/>
          </p:nvSpPr>
          <p:spPr bwMode="auto">
            <a:xfrm>
              <a:off x="1208" y="2592"/>
              <a:ext cx="2160" cy="40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4400" kern="10" spc="880" dirty="0">
                  <a:ln w="9525">
                    <a:solidFill>
                      <a:srgbClr val="666633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79999"/>
                      </a:srgbClr>
                    </a:outerShdw>
                  </a:effectLst>
                  <a:latin typeface="Arial Black"/>
                </a:rPr>
                <a:t>UPDATES</a:t>
              </a:r>
            </a:p>
          </p:txBody>
        </p:sp>
      </p:grp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D337EE1-0C26-45A5-8865-9992BF6FD50E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Questions &amp; Answers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25603" name="WordArt 4"/>
          <p:cNvSpPr>
            <a:spLocks noChangeArrowheads="1" noChangeShapeType="1" noTextEdit="1"/>
          </p:cNvSpPr>
          <p:nvPr/>
        </p:nvSpPr>
        <p:spPr bwMode="auto">
          <a:xfrm>
            <a:off x="1143000" y="3352800"/>
            <a:ext cx="5029200" cy="904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QUESTIONS &amp; ANSWERS</a:t>
            </a:r>
          </a:p>
        </p:txBody>
      </p:sp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0D0C226-4C29-4CE3-862C-574A6EDC0B33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 title="Closing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Closing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26627" name="WordArt 4"/>
          <p:cNvSpPr>
            <a:spLocks noChangeArrowheads="1" noChangeShapeType="1" noTextEdit="1"/>
          </p:cNvSpPr>
          <p:nvPr/>
        </p:nvSpPr>
        <p:spPr bwMode="auto">
          <a:xfrm>
            <a:off x="1676400" y="3657600"/>
            <a:ext cx="350520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CLOSING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1B60585-0280-4625-89BE-C5D43D268CB3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73914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smtClean="0"/>
              <a:t>Sean Creighton (Director, Division of Risk Adjustment &amp; Payment Policy) </a:t>
            </a:r>
            <a:r>
              <a:rPr lang="en-US" altLang="en-US" sz="1800" smtClean="0">
                <a:solidFill>
                  <a:srgbClr val="990033"/>
                </a:solidFill>
                <a:hlinkClick r:id="rId3"/>
              </a:rPr>
              <a:t>Sean.Creighton@cms.hhs.gov</a:t>
            </a:r>
            <a:r>
              <a:rPr lang="en-US" altLang="en-US" sz="1800" smtClean="0">
                <a:solidFill>
                  <a:srgbClr val="990033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Henry Thomas (Training, Project Officer) </a:t>
            </a:r>
            <a:r>
              <a:rPr lang="en-US" altLang="en-US" sz="1800" smtClean="0">
                <a:solidFill>
                  <a:schemeClr val="hlink"/>
                </a:solidFill>
                <a:hlinkClick r:id="rId4"/>
              </a:rPr>
              <a:t>Henry.Thomas@cms.hhs.gov</a:t>
            </a:r>
            <a:r>
              <a:rPr lang="en-US" altLang="en-US" sz="1800" smtClean="0">
                <a:solidFill>
                  <a:schemeClr val="hlink"/>
                </a:solidFill>
              </a:rPr>
              <a:t> </a:t>
            </a:r>
            <a:endParaRPr lang="en-US" altLang="en-US" sz="1800" smtClean="0"/>
          </a:p>
          <a:p>
            <a:pPr>
              <a:lnSpc>
                <a:spcPct val="80000"/>
              </a:lnSpc>
            </a:pPr>
            <a:r>
              <a:rPr lang="en-US" altLang="en-US" sz="1800" smtClean="0"/>
              <a:t> Louis Johnson (FERAS,GTL)  </a:t>
            </a:r>
            <a:r>
              <a:rPr lang="en-US" altLang="en-US" sz="1800" smtClean="0">
                <a:solidFill>
                  <a:schemeClr val="hlink"/>
                </a:solidFill>
                <a:hlinkClick r:id="rId5"/>
              </a:rPr>
              <a:t>Louis.Johnson@cms.hhs.gov</a:t>
            </a:r>
            <a:r>
              <a:rPr lang="en-US" altLang="en-US" sz="1800" smtClean="0">
                <a:solidFill>
                  <a:schemeClr val="hlink"/>
                </a:solidFill>
              </a:rPr>
              <a:t> </a:t>
            </a:r>
            <a:endParaRPr lang="en-US" altLang="en-US" sz="1800" smtClean="0"/>
          </a:p>
          <a:p>
            <a:pPr>
              <a:lnSpc>
                <a:spcPct val="80000"/>
              </a:lnSpc>
            </a:pPr>
            <a:r>
              <a:rPr lang="en-US" altLang="en-US" sz="1800" smtClean="0"/>
              <a:t>Chanda McNeal (RAS Payment)  </a:t>
            </a:r>
            <a:r>
              <a:rPr lang="en-US" altLang="en-US" sz="1800" smtClean="0">
                <a:solidFill>
                  <a:schemeClr val="hlink"/>
                </a:solidFill>
                <a:hlinkClick r:id="rId6"/>
              </a:rPr>
              <a:t>Chanda.mcneal@cms.hhs.gov</a:t>
            </a:r>
            <a:r>
              <a:rPr lang="en-US" altLang="en-US" sz="1800" smtClean="0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Jennifer Harlow (RADV)  </a:t>
            </a:r>
            <a:r>
              <a:rPr lang="en-US" altLang="en-US" sz="1800" smtClean="0">
                <a:solidFill>
                  <a:schemeClr val="hlink"/>
                </a:solidFill>
                <a:hlinkClick r:id="rId7"/>
              </a:rPr>
              <a:t>Jennifer.Harlow@cms.hhs.gov</a:t>
            </a:r>
            <a:r>
              <a:rPr lang="en-US" altLang="en-US" sz="1800" smtClean="0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Lateefah Hughes (RADV) </a:t>
            </a:r>
            <a:r>
              <a:rPr lang="en-US" altLang="en-US" sz="1800" smtClean="0">
                <a:solidFill>
                  <a:schemeClr val="hlink"/>
                </a:solidFill>
                <a:hlinkClick r:id="rId8"/>
              </a:rPr>
              <a:t>Lateefah.Hughes@cms.hhs.gov</a:t>
            </a:r>
            <a:r>
              <a:rPr lang="en-US" altLang="en-US" sz="1800" smtClean="0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Carolyn Kapustij </a:t>
            </a:r>
            <a:r>
              <a:rPr lang="en-US" altLang="en-US" sz="1800" u="sng" smtClean="0">
                <a:hlinkClick r:id="rId9"/>
              </a:rPr>
              <a:t>Carolyn.Kapustij@CMS.hhs.gov</a:t>
            </a:r>
            <a:endParaRPr lang="en-US" altLang="en-US" sz="1800" smtClean="0"/>
          </a:p>
          <a:p>
            <a:pPr>
              <a:lnSpc>
                <a:spcPct val="80000"/>
              </a:lnSpc>
            </a:pPr>
            <a:r>
              <a:rPr lang="en-US" altLang="en-US" sz="1800" smtClean="0"/>
              <a:t>Payment Research </a:t>
            </a:r>
            <a:r>
              <a:rPr lang="en-US" altLang="en-US" sz="1800" smtClean="0">
                <a:solidFill>
                  <a:schemeClr val="hlink"/>
                </a:solidFill>
                <a:hlinkClick r:id="rId10"/>
              </a:rPr>
              <a:t>analyst@askriskadjustment.com</a:t>
            </a:r>
            <a:endParaRPr lang="en-US" altLang="en-US" sz="18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smtClean="0"/>
              <a:t>RADV Questions </a:t>
            </a:r>
            <a:r>
              <a:rPr lang="en-US" altLang="en-US" sz="1800" smtClean="0">
                <a:solidFill>
                  <a:schemeClr val="hlink"/>
                </a:solidFill>
                <a:hlinkClick r:id="rId11"/>
              </a:rPr>
              <a:t>RADV@cms.hhs.gov</a:t>
            </a:r>
            <a:r>
              <a:rPr lang="en-US" altLang="en-US" sz="1800" smtClean="0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CSSC </a:t>
            </a:r>
            <a:r>
              <a:rPr lang="en-US" altLang="en-US" sz="1800" smtClean="0">
                <a:solidFill>
                  <a:schemeClr val="hlink"/>
                </a:solidFill>
                <a:hlinkClick r:id="rId12"/>
              </a:rPr>
              <a:t>www.csscoperations.com</a:t>
            </a:r>
            <a:r>
              <a:rPr lang="en-US" altLang="en-US" sz="1800" smtClean="0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LTC  </a:t>
            </a:r>
            <a:r>
              <a:rPr lang="en-US" altLang="en-US" sz="1800" smtClean="0">
                <a:solidFill>
                  <a:schemeClr val="hlink"/>
                </a:solidFill>
                <a:hlinkClick r:id="rId13"/>
              </a:rPr>
              <a:t>www.tarsc.info</a:t>
            </a:r>
            <a:endParaRPr lang="en-US" altLang="en-US" sz="18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4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900" smtClean="0">
              <a:solidFill>
                <a:schemeClr val="hlink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Introduction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D400FD1-DF5F-49BF-8FB7-A6E08CE25887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5123" name="WordArt 4"/>
          <p:cNvSpPr>
            <a:spLocks noChangeArrowheads="1" noChangeShapeType="1" noTextEdit="1"/>
          </p:cNvSpPr>
          <p:nvPr/>
        </p:nvSpPr>
        <p:spPr bwMode="auto">
          <a:xfrm>
            <a:off x="1143000" y="3467100"/>
            <a:ext cx="49053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151D5D-313E-486E-A874-629E9221752C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INTRODUCTION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6629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All attendees must pre-register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It is only necessary to register once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Retain unique PIN for all sessions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Session will last for one hour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Session slides will be available by the Tuesday before the session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Panel will answer questions during the Q&amp;A portion of the session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3100" smtClean="0"/>
          </a:p>
          <a:p>
            <a:pPr eaLnBrk="1" hangingPunct="1">
              <a:lnSpc>
                <a:spcPct val="90000"/>
              </a:lnSpc>
            </a:pPr>
            <a:endParaRPr lang="en-US" altLang="en-US" sz="3100" smtClean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1600200"/>
            <a:ext cx="70866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300" b="1"/>
              <a:t>User Group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62EA9F-A0FE-4B97-A8AB-35DFDBAF7770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INTRODUCTION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74838"/>
            <a:ext cx="6629400" cy="4525962"/>
          </a:xfrm>
        </p:spPr>
        <p:txBody>
          <a:bodyPr/>
          <a:lstStyle/>
          <a:p>
            <a:pPr eaLnBrk="1" hangingPunct="1"/>
            <a:r>
              <a:rPr lang="en-US" altLang="en-US" sz="3000" smtClean="0"/>
              <a:t>The 2010 monthly Risk Adjustment User Group dates are posted on the   CSSC Operations website.</a:t>
            </a:r>
            <a:endParaRPr lang="en-US" altLang="en-US" sz="2000" smtClean="0"/>
          </a:p>
          <a:p>
            <a:pPr eaLnBrk="1" hangingPunct="1">
              <a:spcBef>
                <a:spcPct val="50000"/>
              </a:spcBef>
            </a:pPr>
            <a:endParaRPr lang="en-US" altLang="en-US" sz="1200" smtClean="0"/>
          </a:p>
          <a:p>
            <a:pPr eaLnBrk="1" hangingPunct="1">
              <a:spcBef>
                <a:spcPct val="50000"/>
              </a:spcBef>
            </a:pPr>
            <a:endParaRPr lang="en-US" altLang="en-US" sz="3000" smtClean="0"/>
          </a:p>
          <a:p>
            <a:pPr eaLnBrk="1" hangingPunct="1">
              <a:spcBef>
                <a:spcPct val="50000"/>
              </a:spcBef>
            </a:pPr>
            <a:r>
              <a:rPr lang="en-US" altLang="en-US" sz="3000" smtClean="0"/>
              <a:t>Please continue to review the website for updates to this information.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228600" y="3733800"/>
            <a:ext cx="6851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chemeClr val="accent2"/>
                </a:solidFill>
              </a:rPr>
              <a:t>www.csscoperations.com/new/usergroup/usergroupinfo.html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0EF4DB-49D5-4447-BCDC-5CF3EAAAA2C0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112000" cy="1408113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INTRODUCTION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6629400" cy="46021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 smtClean="0"/>
              <a:t>Q&amp;A Resources</a:t>
            </a:r>
          </a:p>
          <a:p>
            <a:r>
              <a:rPr lang="en-US" altLang="en-US" sz="2400" smtClean="0"/>
              <a:t>User Group Calls cover 2 risk adjustment areas: Payment Operations and Data Validation.</a:t>
            </a:r>
          </a:p>
          <a:p>
            <a:r>
              <a:rPr lang="en-US" altLang="en-US" sz="2400" smtClean="0"/>
              <a:t>On the calls, subject matter experts are available from each area to answer questions.</a:t>
            </a:r>
          </a:p>
          <a:p>
            <a:r>
              <a:rPr lang="en-US" altLang="en-US" sz="2400" smtClean="0"/>
              <a:t>To submit questions outside of User Group:</a:t>
            </a:r>
          </a:p>
          <a:p>
            <a:pPr lvl="1"/>
            <a:r>
              <a:rPr lang="en-US" altLang="en-US" sz="2000" smtClean="0">
                <a:hlinkClick r:id="rId3"/>
              </a:rPr>
              <a:t>Analyst@askriskadjustment.com</a:t>
            </a:r>
            <a:r>
              <a:rPr lang="en-US" altLang="en-US" sz="2000" smtClean="0"/>
              <a:t> for Payment Operations</a:t>
            </a:r>
          </a:p>
          <a:p>
            <a:pPr lvl="1"/>
            <a:r>
              <a:rPr lang="en-US" altLang="en-US" sz="2000" smtClean="0">
                <a:hlinkClick r:id="rId4"/>
              </a:rPr>
              <a:t>RADV@cms.hhs.gov</a:t>
            </a:r>
            <a:r>
              <a:rPr lang="en-US" altLang="en-US" sz="2000" smtClean="0"/>
              <a:t> for Data Validation </a:t>
            </a:r>
          </a:p>
          <a:p>
            <a:pPr>
              <a:lnSpc>
                <a:spcPct val="8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6633"/>
                </a:solidFill>
              </a:rPr>
              <a:t>Payment Process</a:t>
            </a:r>
            <a:endParaRPr lang="en-US" dirty="0">
              <a:solidFill>
                <a:srgbClr val="666633"/>
              </a:solidFill>
            </a:endParaRP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909E67E-0A2C-43DA-BD9B-579A9EDEF23B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>
            <a:off x="1143000" y="3467100"/>
            <a:ext cx="4905375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 spc="880">
                <a:ln w="9525">
                  <a:solidFill>
                    <a:srgbClr val="666633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PAYMENT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PAYMENT PROCESS</a:t>
            </a:r>
            <a:endParaRPr lang="en-US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629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sz="2400" smtClean="0"/>
              <a:t>Response Rate:</a:t>
            </a:r>
          </a:p>
          <a:p>
            <a:pPr marL="800100" lvl="1" indent="-342900">
              <a:lnSpc>
                <a:spcPct val="150000"/>
              </a:lnSpc>
              <a:buFontTx/>
              <a:buChar char="•"/>
            </a:pPr>
            <a:r>
              <a:rPr lang="en-US" altLang="en-US" sz="2400" smtClean="0"/>
              <a:t>100% resolved in April 2010</a:t>
            </a:r>
          </a:p>
          <a:p>
            <a:pPr marL="800100" lvl="1" indent="-342900">
              <a:lnSpc>
                <a:spcPct val="150000"/>
              </a:lnSpc>
              <a:buFontTx/>
              <a:buChar char="•"/>
            </a:pPr>
            <a:r>
              <a:rPr lang="en-US" altLang="en-US" sz="2400" smtClean="0"/>
              <a:t>   90% resolved in May 2010</a:t>
            </a:r>
          </a:p>
          <a:p>
            <a:pPr marL="800100" lvl="1" indent="-342900">
              <a:lnSpc>
                <a:spcPct val="150000"/>
              </a:lnSpc>
              <a:buFontTx/>
              <a:buChar char="•"/>
            </a:pPr>
            <a:r>
              <a:rPr lang="en-US" altLang="en-US" sz="2400" smtClean="0"/>
              <a:t>   95% resolved in June 2010</a:t>
            </a:r>
          </a:p>
          <a:p>
            <a:pPr>
              <a:lnSpc>
                <a:spcPct val="150000"/>
              </a:lnSpc>
            </a:pPr>
            <a:endParaRPr lang="en-US" altLang="en-US" sz="240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5B26F4-74A9-436D-878E-32BC34B3752C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PAYMENT PROCESS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charset="0"/>
              <a:buChar char="•"/>
            </a:pPr>
            <a:r>
              <a:rPr lang="en-US" altLang="en-US" smtClean="0"/>
              <a:t>Highlights:</a:t>
            </a:r>
          </a:p>
          <a:p>
            <a:pPr lvl="1">
              <a:buFontTx/>
              <a:buNone/>
            </a:pPr>
            <a:endParaRPr lang="en-US" altLang="en-US" smtClean="0"/>
          </a:p>
          <a:p>
            <a:pPr lvl="2"/>
            <a:r>
              <a:rPr lang="en-US" altLang="en-US" sz="2000" smtClean="0"/>
              <a:t>Update on implementation of ICD-10 diagnosis codes;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The final 2009 reconciliation update is scheduled for the August payments;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Plans should see the appropriate adjustments for part c and d under: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ARC 25 FOR Part C</a:t>
            </a:r>
          </a:p>
          <a:p>
            <a:pPr lvl="3">
              <a:lnSpc>
                <a:spcPct val="90000"/>
              </a:lnSpc>
            </a:pPr>
            <a:r>
              <a:rPr lang="en-US" altLang="en-US" smtClean="0"/>
              <a:t>ARC 37 FOR Part D</a:t>
            </a:r>
          </a:p>
          <a:p>
            <a:pPr lvl="2"/>
            <a:r>
              <a:rPr lang="en-US" altLang="en-US" sz="2000" smtClean="0"/>
              <a:t>The rerun for Payment Years 2006, 2007, 2008 is scheduled for the August payments</a:t>
            </a:r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A1BBE8-8752-4C76-861F-F27A31BB7A5D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19069</TotalTime>
  <Words>945</Words>
  <Application>Microsoft Office PowerPoint</Application>
  <PresentationFormat>On-screen Show (4:3)</PresentationFormat>
  <Paragraphs>202</Paragraphs>
  <Slides>25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Narrow</vt:lpstr>
      <vt:lpstr>Arial Black</vt:lpstr>
      <vt:lpstr>Arial Unicode MS</vt:lpstr>
      <vt:lpstr>Courier New</vt:lpstr>
      <vt:lpstr>Times New Roman</vt:lpstr>
      <vt:lpstr>Default Design</vt:lpstr>
      <vt:lpstr>Risk Adjustment User Group</vt:lpstr>
      <vt:lpstr>Welcome to the July User Group</vt:lpstr>
      <vt:lpstr>Introduction</vt:lpstr>
      <vt:lpstr>INTRODUCTION</vt:lpstr>
      <vt:lpstr>INTRODUCTION</vt:lpstr>
      <vt:lpstr>INTRODUCTION</vt:lpstr>
      <vt:lpstr>Payment Process</vt:lpstr>
      <vt:lpstr>PAYMENT PROCESS</vt:lpstr>
      <vt:lpstr>PAYMENT PROCESS</vt:lpstr>
      <vt:lpstr>PAYMENT PROCESS</vt:lpstr>
      <vt:lpstr>Data Validation</vt:lpstr>
      <vt:lpstr>DATA VALIDATION</vt:lpstr>
      <vt:lpstr>DATA VALIDATION</vt:lpstr>
      <vt:lpstr>DATA VALIDATION</vt:lpstr>
      <vt:lpstr>DATA VALIDATION</vt:lpstr>
      <vt:lpstr>DATA VALIDATION</vt:lpstr>
      <vt:lpstr>DATA VALIDATION</vt:lpstr>
      <vt:lpstr>Operations Updates</vt:lpstr>
      <vt:lpstr>Operations</vt:lpstr>
      <vt:lpstr>Operations</vt:lpstr>
      <vt:lpstr>Operations</vt:lpstr>
      <vt:lpstr>Technical Assistance Updates</vt:lpstr>
      <vt:lpstr>Questions &amp; Answers</vt:lpstr>
      <vt:lpstr>Closing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November User Group</dc:title>
  <dc:creator>Krista Burrell</dc:creator>
  <cp:lastModifiedBy>Stephanie Lesesne</cp:lastModifiedBy>
  <cp:revision>582</cp:revision>
  <dcterms:created xsi:type="dcterms:W3CDTF">2007-10-30T19:55:14Z</dcterms:created>
  <dcterms:modified xsi:type="dcterms:W3CDTF">2013-12-12T20:21:01Z</dcterms:modified>
</cp:coreProperties>
</file>