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8" r:id="rId2"/>
    <p:sldId id="256" r:id="rId3"/>
    <p:sldId id="257" r:id="rId4"/>
    <p:sldId id="259" r:id="rId5"/>
    <p:sldId id="315" r:id="rId6"/>
    <p:sldId id="343" r:id="rId7"/>
    <p:sldId id="260" r:id="rId8"/>
    <p:sldId id="357" r:id="rId9"/>
    <p:sldId id="359" r:id="rId10"/>
    <p:sldId id="262" r:id="rId11"/>
    <p:sldId id="327" r:id="rId12"/>
    <p:sldId id="347" r:id="rId13"/>
    <p:sldId id="356" r:id="rId14"/>
    <p:sldId id="367" r:id="rId15"/>
    <p:sldId id="368" r:id="rId16"/>
    <p:sldId id="363" r:id="rId17"/>
    <p:sldId id="366" r:id="rId18"/>
    <p:sldId id="369" r:id="rId19"/>
    <p:sldId id="370" r:id="rId20"/>
    <p:sldId id="264" r:id="rId21"/>
    <p:sldId id="345" r:id="rId22"/>
    <p:sldId id="355" r:id="rId23"/>
    <p:sldId id="374" r:id="rId24"/>
    <p:sldId id="266" r:id="rId25"/>
    <p:sldId id="272" r:id="rId26"/>
    <p:sldId id="268" r:id="rId27"/>
    <p:sldId id="269" r:id="rId28"/>
    <p:sldId id="348" r:id="rId2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8B946C"/>
    <a:srgbClr val="800000"/>
    <a:srgbClr val="6D7A1C"/>
    <a:srgbClr val="FF0000"/>
    <a:srgbClr val="0000FF"/>
    <a:srgbClr val="FF9900"/>
    <a:srgbClr val="996633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422" autoAdjust="0"/>
    <p:restoredTop sz="57262" autoAdjust="0"/>
  </p:normalViewPr>
  <p:slideViewPr>
    <p:cSldViewPr>
      <p:cViewPr>
        <p:scale>
          <a:sx n="96" d="100"/>
          <a:sy n="96" d="100"/>
        </p:scale>
        <p:origin x="-146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1"/>
    </p:cViewPr>
  </p:sorterViewPr>
  <p:notesViewPr>
    <p:cSldViewPr>
      <p:cViewPr varScale="1">
        <p:scale>
          <a:sx n="59" d="100"/>
          <a:sy n="59" d="100"/>
        </p:scale>
        <p:origin x="-1714" y="-6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4E581238-883E-41D9-8DDD-4678E58EB2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242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43C1061F-7E32-46EF-B9BC-FA3FCA3AEC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70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DDC723-B9BD-4CFB-A018-CD0E50F1B09F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10E939-CCD0-45CE-BF79-F9C8AF007090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34B7D2-4C7E-4A60-B92F-293B19200A98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C3D8D7-8DCF-4D07-BEF0-94FAE0B293A8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8C5440-F8A2-47BB-A6F7-C3F5BBBA5FF9}" type="slidenum">
              <a:rPr lang="en-US" altLang="en-US" smtClean="0"/>
              <a:pPr eaLnBrk="1" hangingPunct="1"/>
              <a:t>24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133B0B-3F74-430C-8375-C44B513DAE8A}" type="slidenum">
              <a:rPr lang="en-US" altLang="en-US" smtClean="0"/>
              <a:pPr eaLnBrk="1" hangingPunct="1"/>
              <a:t>25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166A2C-1837-4E5A-8DC6-65963CB9A0F6}" type="slidenum">
              <a:rPr lang="en-US" altLang="en-US" smtClean="0"/>
              <a:pPr eaLnBrk="1" hangingPunct="1"/>
              <a:t>26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7DCE59-E908-4AD8-909C-FB3D5A1024AB}" type="slidenum">
              <a:rPr lang="en-US" altLang="en-US" smtClean="0"/>
              <a:pPr eaLnBrk="1" hangingPunct="1"/>
              <a:t>27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BF10E0-B976-4D94-A1DF-04B0C01143CF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6A8CDB-8B87-4F4B-93AD-E47C0269C456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BEE47E-0AAE-4B71-AE3B-91A4224AA1D0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56889D2-1A61-4329-B54A-A9771C9CB607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5B99A7-58A9-4A1F-BD37-0AAE095437CC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879AA0-7196-4D4E-B220-0F84469F5D76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3C574A-E149-4EEC-97CA-F2A025175892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39DBA2-E545-4DC6-B330-489459B1B42C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>
            <a:grpSpLocks/>
          </p:cNvGrpSpPr>
          <p:nvPr userDrawn="1"/>
        </p:nvGrpSpPr>
        <p:grpSpPr bwMode="auto">
          <a:xfrm>
            <a:off x="0" y="0"/>
            <a:ext cx="1981200" cy="1066800"/>
            <a:chOff x="4560" y="3514"/>
            <a:chExt cx="1200" cy="806"/>
          </a:xfrm>
        </p:grpSpPr>
        <p:pic>
          <p:nvPicPr>
            <p:cNvPr id="4" name="Picture 1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3785"/>
              <a:ext cx="1200" cy="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15"/>
            <p:cNvSpPr>
              <a:spLocks noChangeArrowheads="1"/>
            </p:cNvSpPr>
            <p:nvPr/>
          </p:nvSpPr>
          <p:spPr bwMode="auto">
            <a:xfrm>
              <a:off x="4944" y="3514"/>
              <a:ext cx="816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defRPr/>
              </a:pPr>
              <a:r>
                <a:rPr lang="en-US" sz="1000" b="1" i="1" dirty="0">
                  <a:latin typeface="Arial Narrow" pitchFamily="34" charset="0"/>
                </a:rPr>
                <a:t>A training initiative presented by</a:t>
              </a:r>
            </a:p>
          </p:txBody>
        </p:sp>
      </p:grpSp>
      <p:sp>
        <p:nvSpPr>
          <p:cNvPr id="6" name="Text Box 16"/>
          <p:cNvSpPr txBox="1">
            <a:spLocks noChangeArrowheads="1"/>
          </p:cNvSpPr>
          <p:nvPr userDrawn="1"/>
        </p:nvSpPr>
        <p:spPr bwMode="auto">
          <a:xfrm rot="16200000">
            <a:off x="5722143" y="-3132931"/>
            <a:ext cx="290513" cy="65532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6D7A1C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lIns="45720" rIns="45720">
            <a:spAutoFit/>
          </a:bodyPr>
          <a:lstStyle/>
          <a:p>
            <a:pPr algn="ctr">
              <a:spcBef>
                <a:spcPct val="70000"/>
              </a:spcBef>
              <a:defRPr/>
            </a:pPr>
            <a:endParaRPr lang="en-US" sz="1300" dirty="0"/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 rot="16200000">
            <a:off x="228600" y="2895600"/>
            <a:ext cx="3200400" cy="4572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6D7A1C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70000"/>
              </a:spcBef>
              <a:defRPr/>
            </a:pPr>
            <a:r>
              <a:rPr lang="en-US" sz="2400" b="1" dirty="0">
                <a:solidFill>
                  <a:schemeClr val="bg1"/>
                </a:solidFill>
              </a:rPr>
              <a:t>2009/ 2010 Monthly</a:t>
            </a:r>
            <a:r>
              <a:rPr lang="en-US" sz="2400" dirty="0"/>
              <a:t> </a:t>
            </a:r>
          </a:p>
        </p:txBody>
      </p:sp>
      <p:sp>
        <p:nvSpPr>
          <p:cNvPr id="8" name="Line 17"/>
          <p:cNvSpPr>
            <a:spLocks noChangeShapeType="1"/>
          </p:cNvSpPr>
          <p:nvPr userDrawn="1"/>
        </p:nvSpPr>
        <p:spPr bwMode="auto">
          <a:xfrm rot="5400000">
            <a:off x="4685507" y="1639093"/>
            <a:ext cx="0" cy="6170613"/>
          </a:xfrm>
          <a:prstGeom prst="line">
            <a:avLst/>
          </a:prstGeom>
          <a:noFill/>
          <a:ln w="1428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2209800" y="1219200"/>
            <a:ext cx="5557838" cy="3429000"/>
          </a:xfrm>
          <a:prstGeom prst="rect">
            <a:avLst/>
          </a:prstGeom>
          <a:gradFill rotWithShape="1">
            <a:gsLst>
              <a:gs pos="0">
                <a:srgbClr val="156B13"/>
              </a:gs>
              <a:gs pos="50000">
                <a:srgbClr val="666633"/>
              </a:gs>
              <a:gs pos="100000">
                <a:srgbClr val="156B13"/>
              </a:gs>
            </a:gsLst>
            <a:lin ang="0" scaled="1"/>
          </a:gra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48" descr="j0178816[1]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600" y="1320800"/>
            <a:ext cx="5181600" cy="32131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4800600"/>
            <a:ext cx="6172200" cy="1219200"/>
          </a:xfrm>
        </p:spPr>
        <p:txBody>
          <a:bodyPr/>
          <a:lstStyle>
            <a:lvl1pPr>
              <a:defRPr sz="4000">
                <a:latin typeface="Arial Black" pitchFamily="34" charset="0"/>
              </a:defRPr>
            </a:lvl1pPr>
          </a:lstStyle>
          <a:p>
            <a:r>
              <a:rPr lang="en-US"/>
              <a:t>Risk Adjustment </a:t>
            </a:r>
            <a:br>
              <a:rPr lang="en-US"/>
            </a:br>
            <a:r>
              <a:rPr lang="en-US"/>
              <a:t>User Group Session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6000"/>
            <a:ext cx="2895600" cy="476250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r>
              <a:rPr lang="en-US"/>
              <a:t>January 2010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AD8841A8-AAEA-404A-9AA9-6D67EBD38E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1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D3921-E55F-4341-BB8C-D9CB2553D9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73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4950" y="0"/>
            <a:ext cx="177165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516255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767FE-910C-4934-8792-D3380A20E8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6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7A8F4-E188-4C37-9A4D-0C5E8E2BF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8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C3A0B-7BB2-4D8C-A282-CB043A011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7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38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8100" y="1600200"/>
            <a:ext cx="3238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30306-CDF0-42A4-8182-659ED0FDA4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0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D7E7F-FB5E-4E05-8E44-951E69FEEA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5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A8BA8-8C96-44E1-A0FE-BE925AC699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53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569F8-CE05-4EA7-A902-76E3D49153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6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35926-4660-4FE2-B317-6302991E6D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14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FF7F5-94B3-432E-A72B-580A6520F4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5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086600" cy="1417638"/>
          </a:xfrm>
          <a:prstGeom prst="rect">
            <a:avLst/>
          </a:prstGeom>
          <a:solidFill>
            <a:srgbClr val="66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6629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206AC707-30C9-44D8-B783-A65477F681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7162800" y="0"/>
            <a:ext cx="0" cy="6629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7239000" y="5562600"/>
            <a:ext cx="1905000" cy="1279525"/>
            <a:chOff x="4560" y="3514"/>
            <a:chExt cx="1200" cy="806"/>
          </a:xfrm>
        </p:grpSpPr>
        <p:pic>
          <p:nvPicPr>
            <p:cNvPr id="1039" name="Picture 14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3785"/>
              <a:ext cx="1200" cy="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15"/>
            <p:cNvSpPr>
              <a:spLocks noChangeArrowheads="1"/>
            </p:cNvSpPr>
            <p:nvPr/>
          </p:nvSpPr>
          <p:spPr bwMode="auto">
            <a:xfrm>
              <a:off x="4944" y="3514"/>
              <a:ext cx="81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defRPr/>
              </a:pPr>
              <a:r>
                <a:rPr lang="en-US" sz="1000" b="1" i="1" dirty="0">
                  <a:solidFill>
                    <a:srgbClr val="6D7A1C"/>
                  </a:solidFill>
                  <a:latin typeface="Arial Narrow" pitchFamily="34" charset="0"/>
                </a:rPr>
                <a:t>A training initiative presented by</a:t>
              </a:r>
            </a:p>
          </p:txBody>
        </p:sp>
      </p:grp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162800" y="1143000"/>
            <a:ext cx="1981200" cy="290513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6D7A1C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70000"/>
              </a:spcBef>
              <a:defRPr/>
            </a:pPr>
            <a:r>
              <a:rPr lang="en-US" sz="1300" b="1" dirty="0">
                <a:solidFill>
                  <a:schemeClr val="bg1"/>
                </a:solidFill>
              </a:rPr>
              <a:t>2009</a:t>
            </a:r>
            <a:endParaRPr lang="en-US" sz="1300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 rot="5400000">
            <a:off x="4575176" y="-3122613"/>
            <a:ext cx="0" cy="9140825"/>
          </a:xfrm>
          <a:prstGeom prst="line">
            <a:avLst/>
          </a:prstGeom>
          <a:noFill/>
          <a:ln w="920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7162800" y="-11113"/>
            <a:ext cx="0" cy="6856413"/>
          </a:xfrm>
          <a:prstGeom prst="line">
            <a:avLst/>
          </a:prstGeom>
          <a:noFill/>
          <a:ln w="920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6" name="WordArt 12"/>
          <p:cNvSpPr>
            <a:spLocks noChangeArrowheads="1" noChangeShapeType="1" noTextEdit="1"/>
          </p:cNvSpPr>
          <p:nvPr userDrawn="1"/>
        </p:nvSpPr>
        <p:spPr bwMode="auto">
          <a:xfrm rot="5400000">
            <a:off x="7177087" y="3109913"/>
            <a:ext cx="214312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6D7A1C"/>
                  </a:solidFill>
                  <a:round/>
                  <a:headEnd/>
                  <a:tailEnd/>
                </a:ln>
                <a:solidFill>
                  <a:srgbClr val="6D7A1C"/>
                </a:solidFill>
                <a:latin typeface="Arial"/>
                <a:cs typeface="Arial"/>
              </a:rPr>
              <a:t>January 2010</a:t>
            </a: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7162800" y="5181600"/>
            <a:ext cx="1981200" cy="290513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6D7A1C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70000"/>
              </a:spcBef>
              <a:defRPr/>
            </a:pPr>
            <a:endParaRPr lang="en-US" sz="1300" dirty="0"/>
          </a:p>
        </p:txBody>
      </p:sp>
      <p:pic>
        <p:nvPicPr>
          <p:cNvPr id="1038" name="Picture 63" descr="j0178816[1]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0"/>
            <a:ext cx="1938338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27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  <p:sldLayoutId id="2147484423" r:id="rId8"/>
    <p:sldLayoutId id="2147484424" r:id="rId9"/>
    <p:sldLayoutId id="2147484425" r:id="rId10"/>
    <p:sldLayoutId id="21474844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rsc.info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mailto:Lateefah.Hughes@cms.hhs.gov" TargetMode="External"/><Relationship Id="rId3" Type="http://schemas.openxmlformats.org/officeDocument/2006/relationships/hyperlink" Target="mailto:Henry.Thomas@cms.hhs.gov" TargetMode="External"/><Relationship Id="rId7" Type="http://schemas.openxmlformats.org/officeDocument/2006/relationships/hyperlink" Target="mailto:Jennifer.Harlow@cms.hhs.gov" TargetMode="External"/><Relationship Id="rId2" Type="http://schemas.openxmlformats.org/officeDocument/2006/relationships/hyperlink" Target="mailto:Sean.Creighton@cms.hhs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nalyst@askriskadjustment.com" TargetMode="External"/><Relationship Id="rId5" Type="http://schemas.openxmlformats.org/officeDocument/2006/relationships/hyperlink" Target="mailto:Chanda.mcneal@cms.hhs.gov" TargetMode="External"/><Relationship Id="rId4" Type="http://schemas.openxmlformats.org/officeDocument/2006/relationships/hyperlink" Target="mailto:Louis.Johnson@cms.hhs.gov" TargetMode="External"/><Relationship Id="rId9" Type="http://schemas.openxmlformats.org/officeDocument/2006/relationships/hyperlink" Target="mailto:Ann.marshall@cms.hhs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nalyst@askriskadjustment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n.marshall@cms.hhs.gov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4800600"/>
            <a:ext cx="6172200" cy="1200150"/>
          </a:xfrm>
        </p:spPr>
        <p:txBody>
          <a:bodyPr/>
          <a:lstStyle/>
          <a:p>
            <a:pPr eaLnBrk="1" hangingPunct="1"/>
            <a:r>
              <a:rPr lang="en-US" altLang="en-US" smtClean="0"/>
              <a:t>Risk Adjustment User Group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667000" y="6172200"/>
            <a:ext cx="403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600" b="1">
                <a:solidFill>
                  <a:schemeClr val="hlink"/>
                </a:solidFill>
                <a:latin typeface="Arial Unicode MS" pitchFamily="34" charset="-128"/>
              </a:rPr>
              <a:t>January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Data Validation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98A2A6-A69D-44F3-8412-25D926EC50D9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1143000" y="3467100"/>
            <a:ext cx="49053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DATA VALIDATION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5AEA86-34A0-466A-BBD7-3E4526B1F82E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DATA VALIDATION</a:t>
            </a:r>
          </a:p>
        </p:txBody>
      </p:sp>
      <p:sp>
        <p:nvSpPr>
          <p:cNvPr id="13316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66294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smtClean="0"/>
              <a:t>CY 2007 </a:t>
            </a:r>
          </a:p>
          <a:p>
            <a:r>
              <a:rPr lang="en-US" altLang="en-US" sz="2800" smtClean="0"/>
              <a:t>Pilot RADV (notified June 20, 2008) </a:t>
            </a:r>
          </a:p>
          <a:p>
            <a:pPr lvl="1"/>
            <a:r>
              <a:rPr lang="en-US" altLang="en-US" sz="2400" smtClean="0"/>
              <a:t>Deadline for submission of corrective medical records and attestations was Sept. 16, 2009.</a:t>
            </a:r>
          </a:p>
          <a:p>
            <a:pPr lvl="1"/>
            <a:r>
              <a:rPr lang="en-US" altLang="en-US" sz="2400" smtClean="0"/>
              <a:t>Medical Record Receipt Reports</a:t>
            </a:r>
          </a:p>
          <a:p>
            <a:pPr lvl="2"/>
            <a:r>
              <a:rPr lang="en-US" altLang="en-US" sz="2000" smtClean="0"/>
              <a:t>Distribution did not occur in December</a:t>
            </a:r>
          </a:p>
          <a:p>
            <a:pPr lvl="2"/>
            <a:r>
              <a:rPr lang="en-US" altLang="en-US" sz="2000" smtClean="0"/>
              <a:t>CMS will soon release these reports to selected MA organizations.</a:t>
            </a:r>
          </a:p>
          <a:p>
            <a:pPr lvl="3"/>
            <a:endParaRPr lang="en-US" altLang="en-US" smtClean="0"/>
          </a:p>
          <a:p>
            <a:pPr lvl="3"/>
            <a:endParaRPr lang="en-US" altLang="en-US" smtClean="0"/>
          </a:p>
          <a:p>
            <a:pPr lvl="2">
              <a:lnSpc>
                <a:spcPct val="80000"/>
              </a:lnSpc>
            </a:pPr>
            <a:endParaRPr lang="en-US" altLang="en-US" smtClean="0"/>
          </a:p>
          <a:p>
            <a:pPr lvl="2">
              <a:lnSpc>
                <a:spcPct val="80000"/>
              </a:lnSpc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C52367-2A66-4AD0-A934-FC081B89D0AB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DATA VALIDATION</a:t>
            </a:r>
          </a:p>
        </p:txBody>
      </p:sp>
      <p:sp>
        <p:nvSpPr>
          <p:cNvPr id="1434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CY 2007 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Targeted RADV (notified Nov.10, 2008)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Selected MAOs received—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/>
              <a:t>Instructions  packet for audit on Oct. 19, 2009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/>
              <a:t>Training on Oct. 23, 2009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CMS will soon distribute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/>
              <a:t>Technical Assistance Reports to help with addressing potential issues with the medical record documentation which may impact medical record review findings for your plan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/>
              <a:t>Medical Record Receipt Reports to inform MAOs about medical record submissions to date.</a:t>
            </a:r>
            <a:endParaRPr lang="en-US" altLang="en-US" smtClean="0"/>
          </a:p>
          <a:p>
            <a:pPr lvl="1">
              <a:lnSpc>
                <a:spcPct val="80000"/>
              </a:lnSpc>
            </a:pPr>
            <a:endParaRPr lang="en-US" altLang="en-US" sz="2400" smtClean="0"/>
          </a:p>
          <a:p>
            <a:pPr lvl="2">
              <a:lnSpc>
                <a:spcPct val="80000"/>
              </a:lnSpc>
              <a:buFontTx/>
              <a:buNone/>
            </a:pPr>
            <a:endParaRPr lang="en-US" altLang="en-US" sz="200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0A7FF4-06EB-4406-B129-FBE4BF711FE8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DATA VALIDATION</a:t>
            </a:r>
          </a:p>
        </p:txBody>
      </p:sp>
      <p:graphicFrame>
        <p:nvGraphicFramePr>
          <p:cNvPr id="5" name="Table 4" title="CY 2007 Important Dates 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888530"/>
              </p:ext>
            </p:extLst>
          </p:nvPr>
        </p:nvGraphicFramePr>
        <p:xfrm>
          <a:off x="228600" y="2514600"/>
          <a:ext cx="6705599" cy="32178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1"/>
                <a:gridCol w="1904999"/>
                <a:gridCol w="1805939"/>
                <a:gridCol w="1927860"/>
              </a:tblGrid>
              <a:tr h="1869846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Plans Notified</a:t>
                      </a:r>
                      <a:r>
                        <a:rPr lang="en-US" sz="1800" baseline="0" dirty="0" smtClean="0"/>
                        <a:t> of Stage Assignment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MAOs Received</a:t>
                      </a:r>
                      <a:r>
                        <a:rPr lang="en-US" sz="1800" baseline="0" dirty="0" smtClean="0"/>
                        <a:t> Encrypted CD w/Contract-Specific Data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Deadline for Submission of Coversheets, Attestations, and Medical Records*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4493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Stage I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Oct. 23, 2009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Nov. 10, 2009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Feb. 9, 2010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449339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Stage II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Nov. 13, 2009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Nov. 19, 2009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Feb. 18, 2010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4493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Stage III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Dec.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4, 2009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Dec.</a:t>
                      </a:r>
                      <a:r>
                        <a:rPr lang="en-US" sz="1800" baseline="0" dirty="0" smtClean="0"/>
                        <a:t> 10, 2009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March 11, 2010</a:t>
                      </a:r>
                      <a:endParaRPr lang="en-US" sz="1800" dirty="0"/>
                    </a:p>
                  </a:txBody>
                  <a:tcPr marT="45711" marB="45711"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5943600"/>
            <a:ext cx="662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200" b="1" kern="0" dirty="0">
                <a:latin typeface="+mn-lt"/>
              </a:rPr>
              <a:t>* Submission Deadline is 11:59 p.m. Eastern</a:t>
            </a:r>
            <a:endParaRPr lang="en-US" sz="1200" kern="0" dirty="0">
              <a:latin typeface="+mn-lt"/>
            </a:endParaRPr>
          </a:p>
        </p:txBody>
      </p:sp>
      <p:sp>
        <p:nvSpPr>
          <p:cNvPr id="15392" name="TextBox 7"/>
          <p:cNvSpPr txBox="1">
            <a:spLocks noChangeArrowheads="1"/>
          </p:cNvSpPr>
          <p:nvPr/>
        </p:nvSpPr>
        <p:spPr bwMode="auto">
          <a:xfrm>
            <a:off x="228600" y="1447800"/>
            <a:ext cx="6705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/>
              <a:t>CY 2007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800"/>
              <a:t> Targeted RADV - Important Dates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b="1" smtClean="0"/>
              <a:t>CY 2008</a:t>
            </a:r>
          </a:p>
          <a:p>
            <a:r>
              <a:rPr lang="en-US" altLang="en-US" sz="2800" smtClean="0"/>
              <a:t>National RADV (notified Dec. 14, 2009)—</a:t>
            </a:r>
            <a:r>
              <a:rPr lang="en-US" altLang="en-US" sz="2400" smtClean="0"/>
              <a:t>under the Improper Payments and Information Act (IPIA), CMS must annually measure and report the Part C payment error rate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CMS recently completed its analysis, reporting a 15.4 percent Part C national error rate for payment year 2007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CMS will report a Part C payment error rate for 2008 at the end of fiscal year 2010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CMS requests plans’ best efforts to assist in correcting and improving payment error.</a:t>
            </a:r>
          </a:p>
          <a:p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0D46F1-FE1D-4150-BB38-B94A19EDD6CD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b="1" smtClean="0"/>
              <a:t>CY 2008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National RADV (cont’d)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Contact Information Sheets were completed by MA organizations via electronic entry process.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Instructions and enrollee data files were distributed by traceable carrier to Primary Contacts on Dec. 17, 2009.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Teleconference for selected MA organizations in this sample was held on Dec. 18, 2009.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Deadline for submission of medical records (medical records, coversheets, and attestations) is March 12, 2010.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Plans may submit medical records via VPN, electronic media (e.g., USB, CD, DVD), fax, or hardcopy.</a:t>
            </a:r>
          </a:p>
          <a:p>
            <a:pPr lvl="1">
              <a:lnSpc>
                <a:spcPct val="90000"/>
              </a:lnSpc>
            </a:pPr>
            <a:endParaRPr lang="en-US" altLang="en-US" sz="1800" smtClean="0"/>
          </a:p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7184C0-A86C-4551-856C-1C117CBDA279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29400" cy="4800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CY 2007 Targeted &amp; CY 2008 National RADV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Tips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Attestations—provide the treating physician with: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/>
              <a:t>A sample completed attestation; and 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/>
              <a:t>A cover note identifying the date of service requiring attestation</a:t>
            </a:r>
            <a:r>
              <a:rPr lang="en-US" altLang="en-US" smtClean="0"/>
              <a:t>.</a:t>
            </a:r>
          </a:p>
          <a:p>
            <a:pPr lvl="1">
              <a:lnSpc>
                <a:spcPct val="80000"/>
              </a:lnSpc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BD1A85-5E2B-4821-A050-CC1AEDCD6F5A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6629400" cy="4495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CY 2007 Targeted &amp; CY 2008 National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Tips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Requests for medical records—ensure that: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/>
              <a:t>Providers receive all information needed to comply; and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/>
              <a:t>Your complete request is received by the intended recipient—CMS contacted by multiple providers who receive incomplete medical record requests and are unable to determine—</a:t>
            </a:r>
          </a:p>
          <a:p>
            <a:pPr lvl="3">
              <a:lnSpc>
                <a:spcPct val="80000"/>
              </a:lnSpc>
            </a:pPr>
            <a:r>
              <a:rPr lang="en-US" altLang="en-US" smtClean="0"/>
              <a:t>MA organization</a:t>
            </a:r>
          </a:p>
          <a:p>
            <a:pPr lvl="3">
              <a:lnSpc>
                <a:spcPct val="80000"/>
              </a:lnSpc>
            </a:pPr>
            <a:r>
              <a:rPr lang="en-US" altLang="en-US" smtClean="0"/>
              <a:t>Patient information</a:t>
            </a:r>
          </a:p>
          <a:p>
            <a:pPr lvl="3">
              <a:lnSpc>
                <a:spcPct val="80000"/>
              </a:lnSpc>
            </a:pPr>
            <a:r>
              <a:rPr lang="en-US" altLang="en-US" smtClean="0"/>
              <a:t>Specific date(s) of service required.</a:t>
            </a:r>
          </a:p>
          <a:p>
            <a:endParaRPr lang="en-US" altLang="en-US" smtClean="0"/>
          </a:p>
          <a:p>
            <a:pPr>
              <a:lnSpc>
                <a:spcPct val="80000"/>
              </a:lnSpc>
            </a:pPr>
            <a:endParaRPr lang="en-US" altLang="en-US" smtClean="0"/>
          </a:p>
          <a:p>
            <a:pPr>
              <a:lnSpc>
                <a:spcPct val="80000"/>
              </a:lnSpc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F38BB8-8E4E-41F9-A3B0-032B9B7578EC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/>
              <a:t>General Reminder-</a:t>
            </a:r>
            <a:r>
              <a:rPr lang="en-US" sz="2800" dirty="0" smtClean="0"/>
              <a:t>-Observe CMS Requirements to Submit Documentation</a:t>
            </a:r>
          </a:p>
          <a:p>
            <a:pPr lvl="1">
              <a:defRPr/>
            </a:pPr>
            <a:r>
              <a:rPr lang="en-US" sz="2000" dirty="0" smtClean="0">
                <a:ea typeface="+mn-ea"/>
                <a:cs typeface="+mn-cs"/>
              </a:rPr>
              <a:t>MA organizations must ensure confidentiality of beneficiary information when sending protected health information (PHI) and/or personal identifiable information (PII) contained in medical records, attestations, and coversheets.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E6EA4A-70B5-4740-AB76-A12C0809EDED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General Reminder (cont’d)</a:t>
            </a:r>
          </a:p>
          <a:p>
            <a:pPr lvl="1">
              <a:defRPr/>
            </a:pPr>
            <a:r>
              <a:rPr lang="en-US" sz="2000" dirty="0" smtClean="0">
                <a:ea typeface="+mn-ea"/>
                <a:cs typeface="+mn-cs"/>
              </a:rPr>
              <a:t>Do not submit any medical records via email. This may compromise PHI and/or PII and will be reported to the CMS Security Division as described in </a:t>
            </a:r>
            <a:r>
              <a:rPr lang="en-US" sz="2000" i="1" dirty="0" smtClean="0">
                <a:ea typeface="+mn-ea"/>
                <a:cs typeface="+mn-cs"/>
              </a:rPr>
              <a:t>Security and Privacy Reminders and Clarification of Reporting Procedures</a:t>
            </a:r>
            <a:r>
              <a:rPr lang="en-US" sz="2000" dirty="0" smtClean="0">
                <a:ea typeface="+mn-ea"/>
                <a:cs typeface="+mn-cs"/>
              </a:rPr>
              <a:t> (12/16/2008 CPC memorandum, available on the CMS Health Plan Management System website).</a:t>
            </a:r>
            <a:r>
              <a:rPr lang="en-US" sz="2000" b="1" dirty="0" smtClean="0">
                <a:ea typeface="+mn-ea"/>
                <a:cs typeface="+mn-cs"/>
              </a:rPr>
              <a:t>  </a:t>
            </a:r>
            <a:endParaRPr lang="en-US" sz="2000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sz="2000" dirty="0" smtClean="0">
                <a:ea typeface="+mn-ea"/>
                <a:cs typeface="+mn-cs"/>
              </a:rPr>
              <a:t>All submitted medical records must comply with the medical record requirements set forth in the  </a:t>
            </a:r>
            <a:r>
              <a:rPr lang="en-US" sz="2000" smtClean="0">
                <a:ea typeface="+mn-ea"/>
                <a:cs typeface="+mn-cs"/>
              </a:rPr>
              <a:t>Instructions Packet.  </a:t>
            </a:r>
            <a:endParaRPr lang="en-US" sz="2000" dirty="0" smtClean="0">
              <a:ea typeface="+mn-ea"/>
              <a:cs typeface="+mn-cs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263952-B8CD-42E9-A6F1-C581517AB078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060887-5E70-48FA-A9E2-BCB05BE2CF11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Welcome to the January</a:t>
            </a:r>
            <a:br>
              <a:rPr lang="en-US" altLang="en-US" sz="4000" b="1" smtClean="0"/>
            </a:br>
            <a:r>
              <a:rPr lang="en-US" altLang="en-US" sz="4000" b="1" smtClean="0"/>
              <a:t>User Group</a:t>
            </a:r>
          </a:p>
        </p:txBody>
      </p:sp>
      <p:sp>
        <p:nvSpPr>
          <p:cNvPr id="410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09600" y="1874838"/>
            <a:ext cx="6553200" cy="4525962"/>
          </a:xfrm>
        </p:spPr>
        <p:txBody>
          <a:bodyPr/>
          <a:lstStyle/>
          <a:p>
            <a:pPr eaLnBrk="1" hangingPunct="1"/>
            <a:r>
              <a:rPr lang="en-US" altLang="en-US" smtClean="0"/>
              <a:t>Introduction</a:t>
            </a:r>
          </a:p>
          <a:p>
            <a:pPr eaLnBrk="1" hangingPunct="1"/>
            <a:r>
              <a:rPr lang="en-US" altLang="en-US" smtClean="0"/>
              <a:t>Payment Process</a:t>
            </a:r>
          </a:p>
          <a:p>
            <a:pPr eaLnBrk="1" hangingPunct="1"/>
            <a:r>
              <a:rPr lang="en-US" altLang="en-US" smtClean="0"/>
              <a:t>Data Validation</a:t>
            </a:r>
          </a:p>
          <a:p>
            <a:pPr eaLnBrk="1" hangingPunct="1"/>
            <a:r>
              <a:rPr lang="en-US" altLang="en-US" smtClean="0"/>
              <a:t>Operations Update</a:t>
            </a:r>
          </a:p>
          <a:p>
            <a:pPr eaLnBrk="1" hangingPunct="1"/>
            <a:r>
              <a:rPr lang="en-US" altLang="en-US" smtClean="0"/>
              <a:t>Questions and Answers</a:t>
            </a:r>
          </a:p>
          <a:p>
            <a:pPr eaLnBrk="1" hangingPunct="1"/>
            <a:r>
              <a:rPr lang="en-US" altLang="en-US" smtClean="0"/>
              <a:t>Closing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Operations Updates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F3B17C6-3507-43FC-AC39-087373EF8952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22531" name="WordArt 4"/>
          <p:cNvSpPr>
            <a:spLocks noChangeArrowheads="1" noChangeShapeType="1" noTextEdit="1"/>
          </p:cNvSpPr>
          <p:nvPr/>
        </p:nvSpPr>
        <p:spPr bwMode="auto">
          <a:xfrm>
            <a:off x="1143000" y="3467100"/>
            <a:ext cx="49053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OPERATIONS UPDATES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OPERATIONS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938AB5-FC75-4F87-BDE0-A1D29E1D63A9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  <p:sp>
        <p:nvSpPr>
          <p:cNvPr id="23556" name="Rectangle 4" title="Important Message Regarding Edit 501"/>
          <p:cNvSpPr>
            <a:spLocks noChangeArrowheads="1"/>
          </p:cNvSpPr>
          <p:nvPr/>
        </p:nvSpPr>
        <p:spPr bwMode="auto">
          <a:xfrm>
            <a:off x="685800" y="1600200"/>
            <a:ext cx="6096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400"/>
          </a:p>
          <a:p>
            <a:pPr eaLnBrk="1" hangingPunct="1"/>
            <a:endParaRPr lang="en-US" altLang="en-US" b="1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	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381000" y="1600200"/>
            <a:ext cx="6411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/>
              <a:t>Important Message Regarding Edit 501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685800" y="2286000"/>
            <a:ext cx="6172200" cy="357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200"/>
              </a:spcBef>
            </a:pPr>
            <a:r>
              <a:rPr lang="en-US" altLang="en-US" sz="2000"/>
              <a:t>Risk Adjustment plans will no longer receive informational edit 501 (Valid diagnosis but not relevant diagnosis for Risk Adjustment during this service period). </a:t>
            </a:r>
          </a:p>
          <a:p>
            <a:pPr eaLnBrk="1" hangingPunct="1">
              <a:spcBef>
                <a:spcPts val="200"/>
              </a:spcBef>
            </a:pPr>
            <a:endParaRPr lang="en-US" altLang="en-US" sz="2000"/>
          </a:p>
          <a:p>
            <a:pPr eaLnBrk="1" hangingPunct="1">
              <a:spcBef>
                <a:spcPts val="200"/>
              </a:spcBef>
            </a:pPr>
            <a:r>
              <a:rPr lang="en-US" altLang="en-US" sz="2000"/>
              <a:t>CMS has determined that Error Code 501 is not valid in the current Risk Adjustment environment and will be retired January 1, 2010. </a:t>
            </a:r>
          </a:p>
          <a:p>
            <a:pPr eaLnBrk="1" hangingPunct="1">
              <a:spcBef>
                <a:spcPts val="200"/>
              </a:spcBef>
            </a:pPr>
            <a:endParaRPr lang="en-US" altLang="en-US" sz="2000"/>
          </a:p>
          <a:p>
            <a:pPr eaLnBrk="1" hangingPunct="1">
              <a:spcBef>
                <a:spcPts val="200"/>
              </a:spcBef>
            </a:pPr>
            <a:r>
              <a:rPr lang="en-US" altLang="en-US" sz="2000"/>
              <a:t>Please contact CSSC Operations for further assistance at 1-877-534-2772.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5943600" cy="3276600"/>
          </a:xfrm>
        </p:spPr>
        <p:txBody>
          <a:bodyPr/>
          <a:lstStyle/>
          <a:p>
            <a:r>
              <a:rPr lang="en-US" altLang="en-US" sz="2400" smtClean="0"/>
              <a:t>As a reminder, the deadline for submission of Calendar Year 2008 data (1/1/08 through 12/31/08) is January 31, 2010.  This deadline date occurs on a Sunday.</a:t>
            </a:r>
          </a:p>
          <a:p>
            <a:r>
              <a:rPr lang="en-US" altLang="en-US" sz="2400" smtClean="0"/>
              <a:t>To ensure sufficient time to edit discrepancies in submitted 2008 data, CMS is suggesting submitting your 2008 data by close of business Friday, January 29, 2010.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2B1D9C-8358-4CA3-B547-B914E78F444B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381000" y="1676400"/>
            <a:ext cx="5681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/>
              <a:t>RAPS Deadline Reminder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OPERATIONS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5943600" cy="3962400"/>
          </a:xfrm>
        </p:spPr>
        <p:txBody>
          <a:bodyPr/>
          <a:lstStyle/>
          <a:p>
            <a:r>
              <a:rPr lang="en-US" altLang="en-US" sz="2400" b="1" smtClean="0"/>
              <a:t>Frequently Asked Question</a:t>
            </a:r>
          </a:p>
          <a:p>
            <a:endParaRPr lang="en-US" altLang="en-US" sz="2400" b="1" smtClean="0"/>
          </a:p>
          <a:p>
            <a:r>
              <a:rPr lang="en-US" altLang="en-US" sz="2400" b="1" smtClean="0"/>
              <a:t>Q: </a:t>
            </a:r>
            <a:r>
              <a:rPr lang="en-US" altLang="en-US" sz="2400" smtClean="0"/>
              <a:t>   How frequently are RAPS Return file Reports delivered to the submitters inbox? </a:t>
            </a:r>
          </a:p>
          <a:p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b="1" i="1" smtClean="0"/>
              <a:t>A:     </a:t>
            </a:r>
            <a:r>
              <a:rPr lang="en-US" altLang="en-US" sz="2400" i="1" smtClean="0"/>
              <a:t>RAPS Return Files are delivered to the submitter the next business day following submission.</a:t>
            </a:r>
            <a:endParaRPr lang="en-US" altLang="en-US" sz="240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4E02F0-341B-4E4A-98DC-0EAD76E89F2C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Technical Assistances updates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66B3BE-1619-403F-8D74-DD5CE3AA2BCC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  <p:grpSp>
        <p:nvGrpSpPr>
          <p:cNvPr id="26628" name="Group 7" title="Technical Assistance updates"/>
          <p:cNvGrpSpPr>
            <a:grpSpLocks/>
          </p:cNvGrpSpPr>
          <p:nvPr/>
        </p:nvGrpSpPr>
        <p:grpSpPr bwMode="auto">
          <a:xfrm>
            <a:off x="1143000" y="3124200"/>
            <a:ext cx="4905375" cy="1628775"/>
            <a:chOff x="720" y="1968"/>
            <a:chExt cx="3090" cy="1026"/>
          </a:xfrm>
        </p:grpSpPr>
        <p:sp>
          <p:nvSpPr>
            <p:cNvPr id="2662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720" y="1968"/>
              <a:ext cx="3090" cy="4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400" kern="10" spc="880">
                  <a:ln w="9525">
                    <a:solidFill>
                      <a:srgbClr val="666633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79999"/>
                      </a:srgbClr>
                    </a:outerShdw>
                  </a:effectLst>
                  <a:latin typeface="Arial Black"/>
                </a:rPr>
                <a:t>TECHNICAL ASSISTANCE</a:t>
              </a:r>
            </a:p>
          </p:txBody>
        </p:sp>
        <p:sp>
          <p:nvSpPr>
            <p:cNvPr id="26630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208" y="2592"/>
              <a:ext cx="2160" cy="4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400" kern="10" spc="880">
                  <a:ln w="9525">
                    <a:solidFill>
                      <a:srgbClr val="666633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79999"/>
                      </a:srgbClr>
                    </a:outerShdw>
                  </a:effectLst>
                  <a:latin typeface="Arial Black"/>
                </a:rPr>
                <a:t>UPDATES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324954-61BD-40E5-84F5-974867B317B4}" type="slidenum">
              <a:rPr lang="en-US" altLang="en-US" smtClean="0"/>
              <a:pPr eaLnBrk="1" hangingPunct="1"/>
              <a:t>25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TECHNICAL ASSISTANCE UPDATES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6629400" cy="4191000"/>
          </a:xfrm>
        </p:spPr>
        <p:txBody>
          <a:bodyPr/>
          <a:lstStyle/>
          <a:p>
            <a:pPr lvl="1" algn="ctr" eaLnBrk="1" hangingPunct="1">
              <a:buFontTx/>
              <a:buNone/>
            </a:pPr>
            <a:r>
              <a:rPr lang="en-US" altLang="en-US" sz="3200" b="1" smtClean="0"/>
              <a:t>Next User Group Meeting</a:t>
            </a:r>
          </a:p>
          <a:p>
            <a:pPr lvl="1" algn="ctr" eaLnBrk="1" hangingPunct="1">
              <a:buFontTx/>
              <a:buNone/>
            </a:pPr>
            <a:r>
              <a:rPr lang="en-US" altLang="en-US" sz="3200" b="1" smtClean="0"/>
              <a:t>February 17, 2010</a:t>
            </a:r>
          </a:p>
          <a:p>
            <a:pPr lvl="1" algn="ctr" eaLnBrk="1" hangingPunct="1">
              <a:buFontTx/>
              <a:buNone/>
            </a:pPr>
            <a:endParaRPr lang="en-US" altLang="en-US" sz="3200" b="1" smtClean="0"/>
          </a:p>
          <a:p>
            <a:pPr lvl="1" algn="ctr" eaLnBrk="1" hangingPunct="1">
              <a:buFontTx/>
              <a:buNone/>
            </a:pPr>
            <a:r>
              <a:rPr lang="en-US" altLang="en-US" sz="3200" b="1" smtClean="0"/>
              <a:t>New participants can register to attend the UG session from the </a:t>
            </a:r>
            <a:r>
              <a:rPr lang="en-US" altLang="en-US" sz="3200" b="1" smtClean="0">
                <a:hlinkClick r:id="rId3"/>
              </a:rPr>
              <a:t>www.TARSC.info</a:t>
            </a:r>
            <a:endParaRPr lang="en-US" altLang="en-US" sz="3200" b="1" smtClean="0"/>
          </a:p>
          <a:p>
            <a:pPr lvl="1" algn="ctr" eaLnBrk="1" hangingPunct="1">
              <a:buFontTx/>
              <a:buNone/>
            </a:pPr>
            <a:r>
              <a:rPr lang="en-US" altLang="en-US" sz="32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Questions &amp; Answers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9980CF8-35B2-4D6D-95A6-182D64DCA97B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  <p:sp>
        <p:nvSpPr>
          <p:cNvPr id="28675" name="WordArt 4"/>
          <p:cNvSpPr>
            <a:spLocks noChangeArrowheads="1" noChangeShapeType="1" noTextEdit="1"/>
          </p:cNvSpPr>
          <p:nvPr/>
        </p:nvSpPr>
        <p:spPr bwMode="auto">
          <a:xfrm>
            <a:off x="1143000" y="3352800"/>
            <a:ext cx="5029200" cy="904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QUESTIONS &amp;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Closing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3CBB2FC-3AC6-47FC-8A13-9323370BDE18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  <p:sp>
        <p:nvSpPr>
          <p:cNvPr id="29699" name="WordArt 4"/>
          <p:cNvSpPr>
            <a:spLocks noChangeArrowheads="1" noChangeShapeType="1" noTextEdit="1"/>
          </p:cNvSpPr>
          <p:nvPr/>
        </p:nvSpPr>
        <p:spPr bwMode="auto">
          <a:xfrm>
            <a:off x="1676400" y="3657600"/>
            <a:ext cx="35052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CLOSING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600" smtClean="0"/>
              <a:t>Sean Creighton (Director, Risk Adjustment Payment Policy)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/>
              <a:t>       </a:t>
            </a:r>
            <a:r>
              <a:rPr lang="en-US" altLang="en-US" sz="1600" smtClean="0">
                <a:solidFill>
                  <a:srgbClr val="990033"/>
                </a:solidFill>
                <a:hlinkClick r:id="rId2"/>
              </a:rPr>
              <a:t>Sean.Creighton@cms.hhs.gov</a:t>
            </a:r>
            <a:endParaRPr lang="en-US" altLang="en-US" sz="1600" smtClean="0">
              <a:solidFill>
                <a:srgbClr val="990033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Henry Thomas (Training, Project Officer)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/>
              <a:t>      </a:t>
            </a:r>
            <a:r>
              <a:rPr lang="en-US" altLang="en-US" sz="1600" smtClean="0">
                <a:solidFill>
                  <a:schemeClr val="hlink"/>
                </a:solidFill>
                <a:hlinkClick r:id="rId3"/>
              </a:rPr>
              <a:t>Henry.Thomas@cms.hhs.gov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Louis Johnson (FERAS,GTL)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       </a:t>
            </a:r>
            <a:r>
              <a:rPr lang="en-US" altLang="en-US" sz="1600" smtClean="0">
                <a:solidFill>
                  <a:schemeClr val="hlink"/>
                </a:solidFill>
                <a:hlinkClick r:id="rId4"/>
              </a:rPr>
              <a:t>Louis.Johnson@cms.hhs.gov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Chanda.McNeal (RAS Payment)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       </a:t>
            </a:r>
            <a:r>
              <a:rPr lang="en-US" altLang="en-US" sz="1600" smtClean="0">
                <a:solidFill>
                  <a:schemeClr val="hlink"/>
                </a:solidFill>
                <a:hlinkClick r:id="rId5"/>
              </a:rPr>
              <a:t>Chanda.mcneal@cms.hhs.gov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Payment Research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       </a:t>
            </a:r>
            <a:r>
              <a:rPr lang="en-US" altLang="en-US" sz="1600" smtClean="0">
                <a:solidFill>
                  <a:schemeClr val="hlink"/>
                </a:solidFill>
                <a:hlinkClick r:id="rId6"/>
              </a:rPr>
              <a:t>analyst@askriskadjustment.com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Jennifer Harlow (RADV)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       </a:t>
            </a:r>
            <a:r>
              <a:rPr lang="en-US" altLang="en-US" sz="1600" smtClean="0">
                <a:solidFill>
                  <a:schemeClr val="hlink"/>
                </a:solidFill>
                <a:hlinkClick r:id="rId7"/>
              </a:rPr>
              <a:t>Jennifer.Harlow@cms.hhs.gov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Lateefah Hughes (RADV)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       </a:t>
            </a:r>
            <a:r>
              <a:rPr lang="en-US" altLang="en-US" sz="1600" u="sng" smtClean="0">
                <a:solidFill>
                  <a:schemeClr val="hlink"/>
                </a:solidFill>
              </a:rPr>
              <a:t>L</a:t>
            </a:r>
            <a:r>
              <a:rPr lang="en-US" altLang="en-US" sz="1600" smtClean="0">
                <a:solidFill>
                  <a:schemeClr val="hlink"/>
                </a:solidFill>
                <a:hlinkClick r:id="rId8"/>
              </a:rPr>
              <a:t>ateefah.Hughes@cms.hhs.gov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Ann Marshall (RADV)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       </a:t>
            </a:r>
            <a:r>
              <a:rPr lang="en-US" altLang="en-US" sz="1600" smtClean="0">
                <a:solidFill>
                  <a:schemeClr val="hlink"/>
                </a:solidFill>
                <a:hlinkClick r:id="rId9"/>
              </a:rPr>
              <a:t>Ann.marshall@cms.hhs.gov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LTC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       www.tarsc.info</a:t>
            </a:r>
          </a:p>
          <a:p>
            <a:pPr>
              <a:lnSpc>
                <a:spcPct val="80000"/>
              </a:lnSpc>
            </a:pPr>
            <a:r>
              <a:rPr lang="en-US" altLang="en-US" sz="1600" smtClean="0"/>
              <a:t>CSSC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        www.csscoperations.com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4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Introduction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32199C6-2FD7-4A0D-854D-04A8B9D56E33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1143000" y="3467100"/>
            <a:ext cx="49053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F4D797-7FF3-4720-A008-85ABF31283A0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INTRODUCTION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6629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All attendees must pre-register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It is only necessary to register once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Retain unique PIN for all sessions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Session will last for one hour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Session slides will be available by the Tuesday before the session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Panel will answer questions during the Q&amp;A portion of the session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3100" smtClean="0"/>
          </a:p>
          <a:p>
            <a:pPr eaLnBrk="1" hangingPunct="1">
              <a:lnSpc>
                <a:spcPct val="90000"/>
              </a:lnSpc>
            </a:pPr>
            <a:endParaRPr lang="en-US" altLang="en-US" sz="3100" smtClean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1600200"/>
            <a:ext cx="70866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300" b="1"/>
              <a:t>User Group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917624-6703-4D3A-BDF8-85F8989B3911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INTRODUCTION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6629400" cy="4525962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The 2010 monthly Risk Adjustment User Group dates are posted on the   CSSC Operations website.</a:t>
            </a:r>
            <a:endParaRPr lang="en-US" altLang="en-US" sz="2000" smtClean="0"/>
          </a:p>
          <a:p>
            <a:pPr eaLnBrk="1" hangingPunct="1">
              <a:spcBef>
                <a:spcPct val="50000"/>
              </a:spcBef>
            </a:pPr>
            <a:endParaRPr lang="en-US" altLang="en-US" sz="1200" smtClean="0"/>
          </a:p>
          <a:p>
            <a:pPr eaLnBrk="1" hangingPunct="1">
              <a:spcBef>
                <a:spcPct val="50000"/>
              </a:spcBef>
            </a:pPr>
            <a:endParaRPr lang="en-US" altLang="en-US" sz="3000" smtClean="0"/>
          </a:p>
          <a:p>
            <a:pPr eaLnBrk="1" hangingPunct="1">
              <a:spcBef>
                <a:spcPct val="50000"/>
              </a:spcBef>
            </a:pPr>
            <a:r>
              <a:rPr lang="en-US" altLang="en-US" sz="3000" smtClean="0"/>
              <a:t>Please continue to review the website for updates to this information.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28600" y="3733800"/>
            <a:ext cx="690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chemeClr val="accent2"/>
                </a:solidFill>
              </a:rPr>
              <a:t>www.csscoperations.com/new/usergroup/usergroupinfo.html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BFB6A1-8E6C-4595-9474-2D97E2FE6AFF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INTRODUCTION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6629400" cy="46021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 smtClean="0"/>
              <a:t>Q&amp;A Resources</a:t>
            </a:r>
          </a:p>
          <a:p>
            <a:r>
              <a:rPr lang="en-US" altLang="en-US" sz="2400" smtClean="0"/>
              <a:t>User Group Calls cover 2 risk adjustment areas: Payment Operations and Data Validation.</a:t>
            </a:r>
          </a:p>
          <a:p>
            <a:r>
              <a:rPr lang="en-US" altLang="en-US" sz="2400" smtClean="0"/>
              <a:t>On the calls, subject matter experts are available from each area to answer questions.</a:t>
            </a:r>
          </a:p>
          <a:p>
            <a:r>
              <a:rPr lang="en-US" altLang="en-US" sz="2400" smtClean="0"/>
              <a:t>To submit questions outside of User Group:</a:t>
            </a:r>
          </a:p>
          <a:p>
            <a:pPr lvl="1"/>
            <a:r>
              <a:rPr lang="en-US" altLang="en-US" sz="2000" smtClean="0">
                <a:hlinkClick r:id="rId3"/>
              </a:rPr>
              <a:t>Analyst@askriskadjustment.com</a:t>
            </a:r>
            <a:r>
              <a:rPr lang="en-US" altLang="en-US" sz="2000" smtClean="0"/>
              <a:t> for Payment Operations</a:t>
            </a:r>
          </a:p>
          <a:p>
            <a:pPr lvl="1"/>
            <a:r>
              <a:rPr lang="en-US" altLang="en-US" sz="2000" smtClean="0">
                <a:hlinkClick r:id="rId4"/>
              </a:rPr>
              <a:t>ann.marshall@cms.hhs.gov</a:t>
            </a:r>
            <a:r>
              <a:rPr lang="en-US" altLang="en-US" sz="2000" smtClean="0"/>
              <a:t> for Data Validation </a:t>
            </a:r>
          </a:p>
          <a:p>
            <a:pPr>
              <a:lnSpc>
                <a:spcPct val="8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Payment Process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754D43F-E96E-4A46-BC88-75A8F3635BF3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>
            <a:off x="1143000" y="3467100"/>
            <a:ext cx="49053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PAYMENT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PAYMENT PROCESS</a:t>
            </a:r>
            <a:endParaRPr lang="en-US" altLang="en-US" smtClean="0"/>
          </a:p>
        </p:txBody>
      </p:sp>
      <p:sp>
        <p:nvSpPr>
          <p:cNvPr id="3" name="Content Placeholder 2" title="Payment Research Response Rate"/>
          <p:cNvSpPr>
            <a:spLocks noGrp="1"/>
          </p:cNvSpPr>
          <p:nvPr>
            <p:ph idx="1"/>
          </p:nvPr>
        </p:nvSpPr>
        <p:spPr>
          <a:xfrm>
            <a:off x="457200" y="1371600"/>
            <a:ext cx="6629400" cy="48768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endParaRPr lang="en-US" dirty="0" smtClean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6FAE6D-3A08-4445-97C5-3E74D6E9509C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10245" name="Rectangle 4" descr="Payment Research Response Rate&#10;" title="Payment Research Response Rate"/>
          <p:cNvSpPr>
            <a:spLocks noChangeArrowheads="1"/>
          </p:cNvSpPr>
          <p:nvPr/>
        </p:nvSpPr>
        <p:spPr bwMode="auto">
          <a:xfrm>
            <a:off x="533400" y="1444625"/>
            <a:ext cx="63246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200" dirty="0"/>
              <a:t>Payment Research Response Rate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en-US" altLang="en-US" sz="3200" dirty="0"/>
              <a:t>100% resolved in October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en-US" altLang="en-US" sz="3200" dirty="0"/>
              <a:t>  96% resolved in  November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en-US" altLang="en-US" sz="3200" dirty="0"/>
              <a:t>  85% resolved in  December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PAYMENT PROCESS</a:t>
            </a:r>
            <a:endParaRPr lang="en-US" altLang="en-US" smtClean="0"/>
          </a:p>
        </p:txBody>
      </p:sp>
      <p:sp>
        <p:nvSpPr>
          <p:cNvPr id="11267" name="Content Placeholder 2" descr="Why doesn't the MOR show all HCCs accepted by RAPS for a beneficiary?" title="Question"/>
          <p:cNvSpPr>
            <a:spLocks noGrp="1"/>
          </p:cNvSpPr>
          <p:nvPr>
            <p:ph idx="1"/>
          </p:nvPr>
        </p:nvSpPr>
        <p:spPr>
          <a:xfrm>
            <a:off x="152400" y="1600200"/>
            <a:ext cx="6934200" cy="4525963"/>
          </a:xfrm>
        </p:spPr>
        <p:txBody>
          <a:bodyPr/>
          <a:lstStyle/>
          <a:p>
            <a:endParaRPr lang="en-US" altLang="en-US" sz="2400" smtClean="0"/>
          </a:p>
          <a:p>
            <a:pPr lvl="1">
              <a:buFontTx/>
              <a:buNone/>
            </a:pPr>
            <a:endParaRPr lang="en-US" altLang="en-US" sz="240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645596-9D6F-4695-93D5-AFBAB7355E0D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11269" name="Rectangle 4" descr="Question – &#10;Why doesn’t the MOR show all HCCs accepted by RAPS for a beneficiary?&#10;" title="Payment process question"/>
          <p:cNvSpPr>
            <a:spLocks noChangeArrowheads="1"/>
          </p:cNvSpPr>
          <p:nvPr/>
        </p:nvSpPr>
        <p:spPr bwMode="auto">
          <a:xfrm>
            <a:off x="304800" y="1676400"/>
            <a:ext cx="6553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dirty="0"/>
              <a:t>Question – </a:t>
            </a:r>
          </a:p>
          <a:p>
            <a:pPr eaLnBrk="1" hangingPunct="1"/>
            <a:r>
              <a:rPr lang="en-US" altLang="en-US" sz="3200" dirty="0"/>
              <a:t>Why doesn’t the MOR show all HCCs accepted by RAPS for a beneficiary?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16293</TotalTime>
  <Words>1077</Words>
  <Application>Microsoft Office PowerPoint</Application>
  <PresentationFormat>On-screen Show (4:3)</PresentationFormat>
  <Paragraphs>226</Paragraphs>
  <Slides>28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Arial Narrow</vt:lpstr>
      <vt:lpstr>Arial Black</vt:lpstr>
      <vt:lpstr>Arial Unicode MS</vt:lpstr>
      <vt:lpstr>Default Design</vt:lpstr>
      <vt:lpstr>Risk Adjustment User Group</vt:lpstr>
      <vt:lpstr>Welcome to the January User Group</vt:lpstr>
      <vt:lpstr>Introduction</vt:lpstr>
      <vt:lpstr>INTRODUCTION</vt:lpstr>
      <vt:lpstr>INTRODUCTION</vt:lpstr>
      <vt:lpstr>INTRODUCTION</vt:lpstr>
      <vt:lpstr>Payment Process</vt:lpstr>
      <vt:lpstr>PAYMENT PROCESS</vt:lpstr>
      <vt:lpstr>PAYMENT PROCESS</vt:lpstr>
      <vt:lpstr>Data Validation</vt:lpstr>
      <vt:lpstr>DATA VALIDATION</vt:lpstr>
      <vt:lpstr>DATA VALIDATION</vt:lpstr>
      <vt:lpstr>DATA VALIDATION</vt:lpstr>
      <vt:lpstr>DATA VALIDATION</vt:lpstr>
      <vt:lpstr>DATA VALIDATION</vt:lpstr>
      <vt:lpstr>DATA VALIDATION</vt:lpstr>
      <vt:lpstr>DATA VALIDATION</vt:lpstr>
      <vt:lpstr>DATA VALIDATION</vt:lpstr>
      <vt:lpstr>DATA VALIDATION</vt:lpstr>
      <vt:lpstr>Operations Updates</vt:lpstr>
      <vt:lpstr>OPERATIONS</vt:lpstr>
      <vt:lpstr>OPERATIONS</vt:lpstr>
      <vt:lpstr>OPERATIONS</vt:lpstr>
      <vt:lpstr>Technical Assistances updates</vt:lpstr>
      <vt:lpstr>TECHNICAL ASSISTANCE UPDATES</vt:lpstr>
      <vt:lpstr>Questions &amp; Answers</vt:lpstr>
      <vt:lpstr>Closing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November User Group</dc:title>
  <dc:creator>STEPHANIE LESESNE</dc:creator>
  <cp:lastModifiedBy>Stephanie Lesesne</cp:lastModifiedBy>
  <cp:revision>481</cp:revision>
  <dcterms:created xsi:type="dcterms:W3CDTF">2007-10-30T19:55:14Z</dcterms:created>
  <dcterms:modified xsi:type="dcterms:W3CDTF">2013-12-11T22:03:02Z</dcterms:modified>
</cp:coreProperties>
</file>