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8" r:id="rId2"/>
    <p:sldId id="256" r:id="rId3"/>
    <p:sldId id="257" r:id="rId4"/>
    <p:sldId id="259" r:id="rId5"/>
    <p:sldId id="315" r:id="rId6"/>
    <p:sldId id="343" r:id="rId7"/>
    <p:sldId id="260" r:id="rId8"/>
    <p:sldId id="375" r:id="rId9"/>
    <p:sldId id="377" r:id="rId10"/>
    <p:sldId id="376" r:id="rId11"/>
    <p:sldId id="262" r:id="rId12"/>
    <p:sldId id="327" r:id="rId13"/>
    <p:sldId id="368" r:id="rId14"/>
    <p:sldId id="363" r:id="rId15"/>
    <p:sldId id="366" r:id="rId16"/>
    <p:sldId id="369" r:id="rId17"/>
    <p:sldId id="370" r:id="rId18"/>
    <p:sldId id="380" r:id="rId19"/>
    <p:sldId id="381" r:id="rId20"/>
    <p:sldId id="382" r:id="rId21"/>
    <p:sldId id="264" r:id="rId22"/>
    <p:sldId id="374" r:id="rId23"/>
    <p:sldId id="379" r:id="rId24"/>
    <p:sldId id="266" r:id="rId25"/>
    <p:sldId id="378" r:id="rId26"/>
    <p:sldId id="268" r:id="rId27"/>
    <p:sldId id="269" r:id="rId28"/>
    <p:sldId id="348"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6D7A1C"/>
    <a:srgbClr val="800000"/>
    <a:srgbClr val="8B946C"/>
    <a:srgbClr val="FF0000"/>
    <a:srgbClr val="0000FF"/>
    <a:srgbClr val="FF9900"/>
    <a:srgbClr val="996633"/>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422" autoAdjust="0"/>
    <p:restoredTop sz="73623" autoAdjust="0"/>
  </p:normalViewPr>
  <p:slideViewPr>
    <p:cSldViewPr>
      <p:cViewPr>
        <p:scale>
          <a:sx n="70" d="100"/>
          <a:sy n="70" d="100"/>
        </p:scale>
        <p:origin x="-2946" y="-7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6"/>
    </p:cViewPr>
  </p:sorterViewPr>
  <p:notesViewPr>
    <p:cSldViewPr>
      <p:cViewPr varScale="1">
        <p:scale>
          <a:sx n="59" d="100"/>
          <a:sy n="59" d="100"/>
        </p:scale>
        <p:origin x="-1714" y="-6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8" tIns="46584" rIns="93168" bIns="46584" numCol="1" anchor="t" anchorCtr="0" compatLnSpc="1">
            <a:prstTxWarp prst="textNoShape">
              <a:avLst/>
            </a:prstTxWarp>
          </a:bodyPr>
          <a:lstStyle>
            <a:lvl1pPr defTabSz="931863">
              <a:defRPr sz="1200" dirty="0">
                <a:latin typeface="Arial" charset="0"/>
              </a:defRPr>
            </a:lvl1pPr>
          </a:lstStyle>
          <a:p>
            <a:pPr>
              <a:defRPr/>
            </a:pPr>
            <a:endParaRPr lang="en-US"/>
          </a:p>
        </p:txBody>
      </p:sp>
      <p:sp>
        <p:nvSpPr>
          <p:cNvPr id="1536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68" tIns="46584" rIns="93168" bIns="46584" numCol="1" anchor="t" anchorCtr="0" compatLnSpc="1">
            <a:prstTxWarp prst="textNoShape">
              <a:avLst/>
            </a:prstTxWarp>
          </a:bodyPr>
          <a:lstStyle>
            <a:lvl1pPr algn="r" defTabSz="931863">
              <a:defRPr sz="1200" dirty="0">
                <a:latin typeface="Arial" charset="0"/>
              </a:defRPr>
            </a:lvl1pPr>
          </a:lstStyle>
          <a:p>
            <a:pPr>
              <a:defRPr/>
            </a:pPr>
            <a:endParaRPr lang="en-US"/>
          </a:p>
        </p:txBody>
      </p:sp>
      <p:sp>
        <p:nvSpPr>
          <p:cNvPr id="1536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68" tIns="46584" rIns="93168" bIns="46584" numCol="1" anchor="b" anchorCtr="0" compatLnSpc="1">
            <a:prstTxWarp prst="textNoShape">
              <a:avLst/>
            </a:prstTxWarp>
          </a:bodyPr>
          <a:lstStyle>
            <a:lvl1pPr defTabSz="931863">
              <a:defRPr sz="1200" dirty="0">
                <a:latin typeface="Arial" charset="0"/>
              </a:defRPr>
            </a:lvl1pPr>
          </a:lstStyle>
          <a:p>
            <a:pPr>
              <a:defRPr/>
            </a:pPr>
            <a:endParaRPr lang="en-US"/>
          </a:p>
        </p:txBody>
      </p:sp>
      <p:sp>
        <p:nvSpPr>
          <p:cNvPr id="1536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68" tIns="46584" rIns="93168" bIns="46584" numCol="1" anchor="b" anchorCtr="0" compatLnSpc="1">
            <a:prstTxWarp prst="textNoShape">
              <a:avLst/>
            </a:prstTxWarp>
          </a:bodyPr>
          <a:lstStyle>
            <a:lvl1pPr algn="r" defTabSz="931863">
              <a:defRPr sz="1200">
                <a:latin typeface="Arial" charset="0"/>
              </a:defRPr>
            </a:lvl1pPr>
          </a:lstStyle>
          <a:p>
            <a:pPr>
              <a:defRPr/>
            </a:pPr>
            <a:fld id="{39883B66-2DDE-4C9E-9BE8-631832D3F71D}" type="slidenum">
              <a:rPr lang="en-US"/>
              <a:pPr>
                <a:defRPr/>
              </a:pPr>
              <a:t>‹#›</a:t>
            </a:fld>
            <a:endParaRPr lang="en-US" dirty="0"/>
          </a:p>
        </p:txBody>
      </p:sp>
    </p:spTree>
    <p:extLst>
      <p:ext uri="{BB962C8B-B14F-4D97-AF65-F5344CB8AC3E}">
        <p14:creationId xmlns:p14="http://schemas.microsoft.com/office/powerpoint/2010/main" val="3430253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8" tIns="46584" rIns="93168" bIns="46584" numCol="1" anchor="t" anchorCtr="0" compatLnSpc="1">
            <a:prstTxWarp prst="textNoShape">
              <a:avLst/>
            </a:prstTxWarp>
          </a:bodyPr>
          <a:lstStyle>
            <a:lvl1pPr defTabSz="931863">
              <a:defRPr sz="1200" dirty="0">
                <a:latin typeface="Arial" charset="0"/>
              </a:defRPr>
            </a:lvl1pPr>
          </a:lstStyle>
          <a:p>
            <a:pPr>
              <a:defRPr/>
            </a:pPr>
            <a:endParaRPr lang="en-US"/>
          </a:p>
        </p:txBody>
      </p:sp>
      <p:sp>
        <p:nvSpPr>
          <p:cNvPr id="1126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68" tIns="46584" rIns="93168" bIns="46584" numCol="1" anchor="t" anchorCtr="0" compatLnSpc="1">
            <a:prstTxWarp prst="textNoShape">
              <a:avLst/>
            </a:prstTxWarp>
          </a:bodyPr>
          <a:lstStyle>
            <a:lvl1pPr algn="r" defTabSz="931863">
              <a:defRPr sz="1200" dirty="0">
                <a:latin typeface="Arial"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68" tIns="46584" rIns="93168" bIns="4658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68" tIns="46584" rIns="93168" bIns="46584" numCol="1" anchor="b" anchorCtr="0" compatLnSpc="1">
            <a:prstTxWarp prst="textNoShape">
              <a:avLst/>
            </a:prstTxWarp>
          </a:bodyPr>
          <a:lstStyle>
            <a:lvl1pPr defTabSz="931863">
              <a:defRPr sz="1200" dirty="0">
                <a:latin typeface="Arial" charset="0"/>
              </a:defRPr>
            </a:lvl1pPr>
          </a:lstStyle>
          <a:p>
            <a:pPr>
              <a:defRPr/>
            </a:pPr>
            <a:endParaRPr lang="en-US"/>
          </a:p>
        </p:txBody>
      </p:sp>
      <p:sp>
        <p:nvSpPr>
          <p:cNvPr id="1127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68" tIns="46584" rIns="93168" bIns="46584" numCol="1" anchor="b" anchorCtr="0" compatLnSpc="1">
            <a:prstTxWarp prst="textNoShape">
              <a:avLst/>
            </a:prstTxWarp>
          </a:bodyPr>
          <a:lstStyle>
            <a:lvl1pPr algn="r" defTabSz="931863">
              <a:defRPr sz="1200">
                <a:latin typeface="Arial" charset="0"/>
              </a:defRPr>
            </a:lvl1pPr>
          </a:lstStyle>
          <a:p>
            <a:pPr>
              <a:defRPr/>
            </a:pPr>
            <a:fld id="{F321D566-6DF4-439C-9A12-DB47A8815D96}" type="slidenum">
              <a:rPr lang="en-US"/>
              <a:pPr>
                <a:defRPr/>
              </a:pPr>
              <a:t>‹#›</a:t>
            </a:fld>
            <a:endParaRPr lang="en-US" dirty="0"/>
          </a:p>
        </p:txBody>
      </p:sp>
    </p:spTree>
    <p:extLst>
      <p:ext uri="{BB962C8B-B14F-4D97-AF65-F5344CB8AC3E}">
        <p14:creationId xmlns:p14="http://schemas.microsoft.com/office/powerpoint/2010/main" val="16961136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DB46FF31-A5FC-48FF-B4CE-CB607961FCA0}" type="slidenum">
              <a:rPr lang="en-US" altLang="en-US" smtClean="0"/>
              <a:pPr eaLnBrk="1" hangingPunct="1"/>
              <a:t>1</a:t>
            </a:fld>
            <a:endParaRPr lang="en-US" altLang="en-US" smtClean="0"/>
          </a:p>
        </p:txBody>
      </p:sp>
      <p:sp>
        <p:nvSpPr>
          <p:cNvPr id="32771" name="Rectangle 2"/>
          <p:cNvSpPr>
            <a:spLocks noGrp="1" noRot="1" noChangeAspect="1" noChangeArrowheads="1" noTextEdit="1"/>
          </p:cNvSpPr>
          <p:nvPr>
            <p:ph type="sldImg"/>
          </p:nvPr>
        </p:nvSpPr>
        <p:spPr>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583BA05E-E386-420E-A7F4-F823B666733F}" type="slidenum">
              <a:rPr lang="en-US" altLang="en-US" smtClean="0"/>
              <a:pPr eaLnBrk="1" hangingPunct="1"/>
              <a:t>21</a:t>
            </a:fld>
            <a:endParaRPr lang="en-US" altLang="en-US" smtClean="0"/>
          </a:p>
        </p:txBody>
      </p:sp>
      <p:sp>
        <p:nvSpPr>
          <p:cNvPr id="41987" name="Rectangle 2"/>
          <p:cNvSpPr>
            <a:spLocks noGrp="1" noRot="1" noChangeAspect="1" noChangeArrowheads="1" noTextEdit="1"/>
          </p:cNvSpPr>
          <p:nvPr>
            <p:ph type="sldImg"/>
          </p:nvPr>
        </p:nvSpPr>
        <p:spPr>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91DA5502-D643-4412-A34E-C3F5ECD0081A}" type="slidenum">
              <a:rPr lang="en-US" altLang="en-US" smtClean="0"/>
              <a:pPr eaLnBrk="1" hangingPunct="1"/>
              <a:t>24</a:t>
            </a:fld>
            <a:endParaRPr lang="en-US" altLang="en-US" smtClean="0"/>
          </a:p>
        </p:txBody>
      </p:sp>
      <p:sp>
        <p:nvSpPr>
          <p:cNvPr id="43011" name="Rectangle 2"/>
          <p:cNvSpPr>
            <a:spLocks noGrp="1" noRot="1" noChangeAspect="1" noChangeArrowheads="1" noTextEdit="1"/>
          </p:cNvSpPr>
          <p:nvPr>
            <p:ph type="sldImg"/>
          </p:nvPr>
        </p:nvSpPr>
        <p:spPr>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6C3DB5C9-EF4A-48D1-B56A-3162C39EE43D}" type="slidenum">
              <a:rPr lang="en-US" altLang="en-US" smtClean="0"/>
              <a:pPr eaLnBrk="1" hangingPunct="1"/>
              <a:t>25</a:t>
            </a:fld>
            <a:endParaRPr lang="en-US" altLang="en-US" smtClean="0"/>
          </a:p>
        </p:txBody>
      </p:sp>
      <p:sp>
        <p:nvSpPr>
          <p:cNvPr id="44035" name="Rectangle 2"/>
          <p:cNvSpPr>
            <a:spLocks noGrp="1" noRot="1" noChangeAspect="1" noChangeArrowheads="1" noTextEdit="1"/>
          </p:cNvSpPr>
          <p:nvPr>
            <p:ph type="sldImg"/>
          </p:nvPr>
        </p:nvSpPr>
        <p:spPr>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17EA31D4-1CC7-4749-BA76-E593F63BE8DA}" type="slidenum">
              <a:rPr lang="en-US" altLang="en-US" smtClean="0"/>
              <a:pPr eaLnBrk="1" hangingPunct="1"/>
              <a:t>26</a:t>
            </a:fld>
            <a:endParaRPr lang="en-US" altLang="en-US" smtClean="0"/>
          </a:p>
        </p:txBody>
      </p:sp>
      <p:sp>
        <p:nvSpPr>
          <p:cNvPr id="45059" name="Rectangle 2"/>
          <p:cNvSpPr>
            <a:spLocks noGrp="1" noRot="1" noChangeAspect="1" noChangeArrowheads="1" noTextEdit="1"/>
          </p:cNvSpPr>
          <p:nvPr>
            <p:ph type="sldImg"/>
          </p:nvPr>
        </p:nvSpPr>
        <p:spPr>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7462E096-A4D8-4B08-A000-D979AA555DB9}" type="slidenum">
              <a:rPr lang="en-US" altLang="en-US" smtClean="0"/>
              <a:pPr eaLnBrk="1" hangingPunct="1"/>
              <a:t>27</a:t>
            </a:fld>
            <a:endParaRPr lang="en-US" altLang="en-US" smtClean="0"/>
          </a:p>
        </p:txBody>
      </p:sp>
      <p:sp>
        <p:nvSpPr>
          <p:cNvPr id="46083" name="Rectangle 2"/>
          <p:cNvSpPr>
            <a:spLocks noGrp="1" noRot="1" noChangeAspect="1" noChangeArrowheads="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C694229C-CFA1-4858-AE52-E81B631FC6D8}" type="slidenum">
              <a:rPr lang="en-US" altLang="en-US" smtClean="0"/>
              <a:pPr eaLnBrk="1" hangingPunct="1"/>
              <a:t>2</a:t>
            </a:fld>
            <a:endParaRPr lang="en-US" altLang="en-US" smtClean="0"/>
          </a:p>
        </p:txBody>
      </p:sp>
      <p:sp>
        <p:nvSpPr>
          <p:cNvPr id="33795" name="Rectangle 2"/>
          <p:cNvSpPr>
            <a:spLocks noGrp="1" noRot="1" noChangeAspect="1" noChangeArrowheads="1" noTextEdit="1"/>
          </p:cNvSpPr>
          <p:nvPr>
            <p:ph type="sldImg"/>
          </p:nvPr>
        </p:nvSpPr>
        <p:spPr>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8ECBB6C3-BED1-4115-BDB2-7C066503F1D4}" type="slidenum">
              <a:rPr lang="en-US" altLang="en-US" smtClean="0"/>
              <a:pPr eaLnBrk="1" hangingPunct="1"/>
              <a:t>3</a:t>
            </a:fld>
            <a:endParaRPr lang="en-US" altLang="en-US" smtClean="0"/>
          </a:p>
        </p:txBody>
      </p:sp>
      <p:sp>
        <p:nvSpPr>
          <p:cNvPr id="34819" name="Rectangle 2"/>
          <p:cNvSpPr>
            <a:spLocks noGrp="1" noRot="1" noChangeAspect="1" noChangeArrowheads="1" noTextEdit="1"/>
          </p:cNvSpPr>
          <p:nvPr>
            <p:ph type="sldImg"/>
          </p:nvPr>
        </p:nvSpPr>
        <p:spPr>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1A5040FF-6228-4C5B-9248-FF9A41B3720D}" type="slidenum">
              <a:rPr lang="en-US" altLang="en-US" smtClean="0"/>
              <a:pPr eaLnBrk="1" hangingPunct="1"/>
              <a:t>4</a:t>
            </a:fld>
            <a:endParaRPr lang="en-US" altLang="en-US" smtClean="0"/>
          </a:p>
        </p:txBody>
      </p:sp>
      <p:sp>
        <p:nvSpPr>
          <p:cNvPr id="35843" name="Rectangle 2"/>
          <p:cNvSpPr>
            <a:spLocks noGrp="1" noRot="1" noChangeAspect="1" noChangeArrowheads="1" noTextEdit="1"/>
          </p:cNvSpPr>
          <p:nvPr>
            <p:ph type="sldImg"/>
          </p:nvPr>
        </p:nvSpPr>
        <p:spPr>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8F7E34B5-DE65-4540-9CEA-9002AD90C758}" type="slidenum">
              <a:rPr lang="en-US" altLang="en-US" smtClean="0"/>
              <a:pPr eaLnBrk="1" hangingPunct="1"/>
              <a:t>5</a:t>
            </a:fld>
            <a:endParaRPr lang="en-US" altLang="en-US" smtClean="0"/>
          </a:p>
        </p:txBody>
      </p:sp>
      <p:sp>
        <p:nvSpPr>
          <p:cNvPr id="36867" name="Rectangle 2"/>
          <p:cNvSpPr>
            <a:spLocks noGrp="1" noRot="1" noChangeAspect="1" noChangeArrowheads="1" noTextEdit="1"/>
          </p:cNvSpPr>
          <p:nvPr>
            <p:ph type="sldImg"/>
          </p:nvPr>
        </p:nvSpPr>
        <p:spPr>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09E83548-C205-4CE4-B153-0E8F0039F852}" type="slidenum">
              <a:rPr lang="en-US" altLang="en-US" smtClean="0"/>
              <a:pPr eaLnBrk="1" hangingPunct="1"/>
              <a:t>6</a:t>
            </a:fld>
            <a:endParaRPr lang="en-US" altLang="en-US" smtClean="0"/>
          </a:p>
        </p:txBody>
      </p:sp>
      <p:sp>
        <p:nvSpPr>
          <p:cNvPr id="37891" name="Rectangle 2"/>
          <p:cNvSpPr>
            <a:spLocks noGrp="1" noRot="1" noChangeAspect="1" noChangeArrowheads="1" noTextEdit="1"/>
          </p:cNvSpPr>
          <p:nvPr>
            <p:ph type="sldImg"/>
          </p:nvPr>
        </p:nvSpPr>
        <p:spPr>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A9717DBD-597F-4A65-BC41-D522574FDA20}" type="slidenum">
              <a:rPr lang="en-US" altLang="en-US" smtClean="0"/>
              <a:pPr eaLnBrk="1" hangingPunct="1"/>
              <a:t>7</a:t>
            </a:fld>
            <a:endParaRPr lang="en-US" altLang="en-US" smtClean="0"/>
          </a:p>
        </p:txBody>
      </p:sp>
      <p:sp>
        <p:nvSpPr>
          <p:cNvPr id="38915" name="Rectangle 2"/>
          <p:cNvSpPr>
            <a:spLocks noGrp="1" noRot="1" noChangeAspect="1" noChangeArrowheads="1" noTextEdit="1"/>
          </p:cNvSpPr>
          <p:nvPr>
            <p:ph type="sldImg"/>
          </p:nvPr>
        </p:nvSpPr>
        <p:spPr>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F613C7FB-538E-4AAE-90FB-BC795BFC56F0}" type="slidenum">
              <a:rPr lang="en-US" altLang="en-US" smtClean="0"/>
              <a:pPr eaLnBrk="1" hangingPunct="1"/>
              <a:t>11</a:t>
            </a:fld>
            <a:endParaRPr lang="en-US" altLang="en-US" smtClean="0"/>
          </a:p>
        </p:txBody>
      </p:sp>
      <p:sp>
        <p:nvSpPr>
          <p:cNvPr id="39939" name="Rectangle 2"/>
          <p:cNvSpPr>
            <a:spLocks noGrp="1" noRot="1" noChangeAspect="1" noChangeArrowheads="1" noTextEdit="1"/>
          </p:cNvSpPr>
          <p:nvPr>
            <p:ph type="sldImg"/>
          </p:nvPr>
        </p:nvSpPr>
        <p:spPr>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25849297-C6CC-4363-87F8-9474AF2F1E0C}" type="slidenum">
              <a:rPr lang="en-US" altLang="en-US" smtClean="0"/>
              <a:pPr eaLnBrk="1" hangingPunct="1"/>
              <a:t>12</a:t>
            </a:fld>
            <a:endParaRPr lang="en-US" altLang="en-US" smtClean="0"/>
          </a:p>
        </p:txBody>
      </p:sp>
      <p:sp>
        <p:nvSpPr>
          <p:cNvPr id="40963" name="Rectangle 2"/>
          <p:cNvSpPr>
            <a:spLocks noGrp="1" noRot="1" noChangeAspect="1" noChangeArrowheads="1" noTextEdit="1"/>
          </p:cNvSpPr>
          <p:nvPr>
            <p:ph type="sldImg"/>
          </p:nvPr>
        </p:nvSpPr>
        <p:spPr>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 name="Group 13"/>
          <p:cNvGrpSpPr>
            <a:grpSpLocks/>
          </p:cNvGrpSpPr>
          <p:nvPr userDrawn="1"/>
        </p:nvGrpSpPr>
        <p:grpSpPr bwMode="auto">
          <a:xfrm>
            <a:off x="0" y="0"/>
            <a:ext cx="1981200" cy="1066800"/>
            <a:chOff x="4560" y="3514"/>
            <a:chExt cx="1200" cy="806"/>
          </a:xfrm>
        </p:grpSpPr>
        <p:pic>
          <p:nvPicPr>
            <p:cNvPr id="4"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60" y="3785"/>
              <a:ext cx="1200"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5"/>
            <p:cNvSpPr>
              <a:spLocks noChangeArrowheads="1"/>
            </p:cNvSpPr>
            <p:nvPr/>
          </p:nvSpPr>
          <p:spPr bwMode="auto">
            <a:xfrm>
              <a:off x="4944" y="3514"/>
              <a:ext cx="816" cy="324"/>
            </a:xfrm>
            <a:prstGeom prst="rect">
              <a:avLst/>
            </a:prstGeom>
            <a:noFill/>
            <a:ln w="9525">
              <a:noFill/>
              <a:miter lim="800000"/>
              <a:headEnd/>
              <a:tailEnd/>
            </a:ln>
            <a:effectLst/>
          </p:spPr>
          <p:txBody>
            <a:bodyPr>
              <a:spAutoFit/>
            </a:bodyPr>
            <a:lstStyle/>
            <a:p>
              <a:pPr algn="ctr">
                <a:lnSpc>
                  <a:spcPct val="110000"/>
                </a:lnSpc>
                <a:defRPr/>
              </a:pPr>
              <a:r>
                <a:rPr lang="en-US" sz="1000" b="1" i="1" dirty="0">
                  <a:latin typeface="Arial Narrow" pitchFamily="34" charset="0"/>
                </a:rPr>
                <a:t>A training initiative presented by</a:t>
              </a:r>
            </a:p>
          </p:txBody>
        </p:sp>
      </p:grpSp>
      <p:sp>
        <p:nvSpPr>
          <p:cNvPr id="6" name="Text Box 16"/>
          <p:cNvSpPr txBox="1">
            <a:spLocks noChangeArrowheads="1"/>
          </p:cNvSpPr>
          <p:nvPr userDrawn="1"/>
        </p:nvSpPr>
        <p:spPr bwMode="auto">
          <a:xfrm rot="16200000">
            <a:off x="5722143" y="-3132931"/>
            <a:ext cx="290513" cy="6553200"/>
          </a:xfrm>
          <a:prstGeom prst="rect">
            <a:avLst/>
          </a:prstGeom>
          <a:gradFill rotWithShape="1">
            <a:gsLst>
              <a:gs pos="0">
                <a:schemeClr val="hlink"/>
              </a:gs>
              <a:gs pos="50000">
                <a:srgbClr val="6D7A1C"/>
              </a:gs>
              <a:gs pos="100000">
                <a:schemeClr val="hlink"/>
              </a:gs>
            </a:gsLst>
            <a:lin ang="2700000" scaled="1"/>
          </a:gradFill>
          <a:ln w="9525">
            <a:noFill/>
            <a:miter lim="800000"/>
            <a:headEnd/>
            <a:tailEnd/>
          </a:ln>
          <a:effectLst/>
        </p:spPr>
        <p:txBody>
          <a:bodyPr vert="eaVert" lIns="45720" rIns="45720">
            <a:spAutoFit/>
          </a:bodyPr>
          <a:lstStyle/>
          <a:p>
            <a:pPr algn="ctr">
              <a:spcBef>
                <a:spcPct val="70000"/>
              </a:spcBef>
              <a:defRPr/>
            </a:pPr>
            <a:endParaRPr lang="en-US" sz="1300" dirty="0"/>
          </a:p>
        </p:txBody>
      </p:sp>
      <p:sp>
        <p:nvSpPr>
          <p:cNvPr id="7" name="Text Box 9"/>
          <p:cNvSpPr txBox="1">
            <a:spLocks noChangeArrowheads="1"/>
          </p:cNvSpPr>
          <p:nvPr userDrawn="1"/>
        </p:nvSpPr>
        <p:spPr bwMode="auto">
          <a:xfrm rot="16200000">
            <a:off x="228600" y="2895600"/>
            <a:ext cx="3200400" cy="457200"/>
          </a:xfrm>
          <a:prstGeom prst="rect">
            <a:avLst/>
          </a:prstGeom>
          <a:gradFill rotWithShape="1">
            <a:gsLst>
              <a:gs pos="0">
                <a:schemeClr val="hlink"/>
              </a:gs>
              <a:gs pos="50000">
                <a:srgbClr val="6D7A1C"/>
              </a:gs>
              <a:gs pos="100000">
                <a:schemeClr val="hlink"/>
              </a:gs>
            </a:gsLst>
            <a:lin ang="2700000" scaled="1"/>
          </a:gradFill>
          <a:ln w="9525">
            <a:noFill/>
            <a:miter lim="800000"/>
            <a:headEnd/>
            <a:tailEnd/>
          </a:ln>
          <a:effectLst/>
        </p:spPr>
        <p:txBody>
          <a:bodyPr>
            <a:spAutoFit/>
          </a:bodyPr>
          <a:lstStyle/>
          <a:p>
            <a:pPr algn="ctr">
              <a:spcBef>
                <a:spcPct val="70000"/>
              </a:spcBef>
              <a:defRPr/>
            </a:pPr>
            <a:r>
              <a:rPr lang="en-US" sz="2400" b="1" dirty="0">
                <a:solidFill>
                  <a:schemeClr val="bg1"/>
                </a:solidFill>
              </a:rPr>
              <a:t>2009/ 2010 Monthly</a:t>
            </a:r>
            <a:r>
              <a:rPr lang="en-US" sz="2400" dirty="0"/>
              <a:t> </a:t>
            </a:r>
          </a:p>
        </p:txBody>
      </p:sp>
      <p:sp>
        <p:nvSpPr>
          <p:cNvPr id="8" name="Line 17"/>
          <p:cNvSpPr>
            <a:spLocks noChangeShapeType="1"/>
          </p:cNvSpPr>
          <p:nvPr userDrawn="1"/>
        </p:nvSpPr>
        <p:spPr bwMode="auto">
          <a:xfrm rot="5400000">
            <a:off x="4685507" y="1639093"/>
            <a:ext cx="0" cy="6170613"/>
          </a:xfrm>
          <a:prstGeom prst="line">
            <a:avLst/>
          </a:prstGeom>
          <a:noFill/>
          <a:ln w="142875">
            <a:solidFill>
              <a:schemeClr val="hlink"/>
            </a:solidFill>
            <a:round/>
            <a:headEnd/>
            <a:tailEnd/>
          </a:ln>
          <a:effectLst/>
        </p:spPr>
        <p:txBody>
          <a:bodyPr/>
          <a:lstStyle/>
          <a:p>
            <a:pPr>
              <a:defRPr/>
            </a:pPr>
            <a:endParaRPr lang="en-US" dirty="0"/>
          </a:p>
        </p:txBody>
      </p:sp>
      <p:sp>
        <p:nvSpPr>
          <p:cNvPr id="9" name="Text Box 37"/>
          <p:cNvSpPr txBox="1">
            <a:spLocks noChangeArrowheads="1"/>
          </p:cNvSpPr>
          <p:nvPr userDrawn="1"/>
        </p:nvSpPr>
        <p:spPr bwMode="auto">
          <a:xfrm>
            <a:off x="2209800" y="1219200"/>
            <a:ext cx="5557838" cy="3429000"/>
          </a:xfrm>
          <a:prstGeom prst="rect">
            <a:avLst/>
          </a:prstGeom>
          <a:gradFill rotWithShape="1">
            <a:gsLst>
              <a:gs pos="0">
                <a:srgbClr val="156B13"/>
              </a:gs>
              <a:gs pos="50000">
                <a:srgbClr val="666633"/>
              </a:gs>
              <a:gs pos="100000">
                <a:srgbClr val="156B13"/>
              </a:gs>
            </a:gsLst>
            <a:lin ang="0" scaled="1"/>
          </a:gradFill>
          <a:ln w="9525">
            <a:solidFill>
              <a:schemeClr val="hlink"/>
            </a:solidFill>
            <a:miter lim="800000"/>
            <a:headEnd/>
            <a:tailEnd/>
          </a:ln>
        </p:spPr>
        <p:txBody>
          <a:bodyPr/>
          <a:lstStyle/>
          <a:p>
            <a:pPr>
              <a:defRPr/>
            </a:pPr>
            <a:endParaRPr lang="en-US" dirty="0"/>
          </a:p>
        </p:txBody>
      </p:sp>
      <p:pic>
        <p:nvPicPr>
          <p:cNvPr id="10" name="Picture 48" descr="j0178816[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87600" y="1320800"/>
            <a:ext cx="5181600" cy="3213100"/>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
        <p:nvSpPr>
          <p:cNvPr id="6146" name="Rectangle 2"/>
          <p:cNvSpPr>
            <a:spLocks noGrp="1" noChangeArrowheads="1"/>
          </p:cNvSpPr>
          <p:nvPr>
            <p:ph type="ctrTitle"/>
          </p:nvPr>
        </p:nvSpPr>
        <p:spPr>
          <a:xfrm>
            <a:off x="1600200" y="4800600"/>
            <a:ext cx="6172200" cy="1219200"/>
          </a:xfrm>
        </p:spPr>
        <p:txBody>
          <a:bodyPr/>
          <a:lstStyle>
            <a:lvl1pPr>
              <a:defRPr sz="4000">
                <a:latin typeface="Arial Black" pitchFamily="34" charset="0"/>
              </a:defRPr>
            </a:lvl1pPr>
          </a:lstStyle>
          <a:p>
            <a:r>
              <a:rPr lang="en-US"/>
              <a:t>Risk Adjustment </a:t>
            </a:r>
            <a:br>
              <a:rPr lang="en-US"/>
            </a:br>
            <a:r>
              <a:rPr lang="en-US"/>
              <a:t>User Group Session</a:t>
            </a:r>
          </a:p>
        </p:txBody>
      </p:sp>
      <p:sp>
        <p:nvSpPr>
          <p:cNvPr id="11" name="Rectangle 4"/>
          <p:cNvSpPr>
            <a:spLocks noGrp="1" noChangeArrowheads="1"/>
          </p:cNvSpPr>
          <p:nvPr>
            <p:ph type="dt" sz="half" idx="10"/>
          </p:nvPr>
        </p:nvSpPr>
        <p:spPr/>
        <p:txBody>
          <a:bodyPr/>
          <a:lstStyle>
            <a:lvl1pPr>
              <a:defRPr dirty="0"/>
            </a:lvl1pPr>
          </a:lstStyle>
          <a:p>
            <a:pPr>
              <a:defRPr/>
            </a:pPr>
            <a:endParaRPr lang="en-US"/>
          </a:p>
        </p:txBody>
      </p:sp>
      <p:sp>
        <p:nvSpPr>
          <p:cNvPr id="12" name="Rectangle 5"/>
          <p:cNvSpPr>
            <a:spLocks noGrp="1" noChangeArrowheads="1"/>
          </p:cNvSpPr>
          <p:nvPr>
            <p:ph type="ftr" sz="quarter" idx="11"/>
          </p:nvPr>
        </p:nvSpPr>
        <p:spPr>
          <a:xfrm>
            <a:off x="3124200" y="6096000"/>
            <a:ext cx="2895600" cy="476250"/>
          </a:xfrm>
        </p:spPr>
        <p:txBody>
          <a:bodyPr/>
          <a:lstStyle>
            <a:lvl1pPr>
              <a:defRPr sz="2000" dirty="0"/>
            </a:lvl1pPr>
          </a:lstStyle>
          <a:p>
            <a:pPr>
              <a:defRPr/>
            </a:pPr>
            <a:r>
              <a:rPr lang="en-US"/>
              <a:t>April 2010</a:t>
            </a:r>
          </a:p>
        </p:txBody>
      </p:sp>
      <p:sp>
        <p:nvSpPr>
          <p:cNvPr id="13" name="Rectangle 6"/>
          <p:cNvSpPr>
            <a:spLocks noGrp="1" noChangeArrowheads="1"/>
          </p:cNvSpPr>
          <p:nvPr>
            <p:ph type="sldNum" sz="quarter" idx="12"/>
          </p:nvPr>
        </p:nvSpPr>
        <p:spPr>
          <a:xfrm>
            <a:off x="6553200" y="6245225"/>
            <a:ext cx="2133600" cy="476250"/>
          </a:xfrm>
        </p:spPr>
        <p:txBody>
          <a:bodyPr/>
          <a:lstStyle>
            <a:lvl1pPr algn="r">
              <a:defRPr/>
            </a:lvl1pPr>
          </a:lstStyle>
          <a:p>
            <a:pPr>
              <a:defRPr/>
            </a:pPr>
            <a:fld id="{3471E678-A4FC-466D-AC88-B2F8AB456ABA}" type="slidenum">
              <a:rPr lang="en-US"/>
              <a:pPr>
                <a:defRPr/>
              </a:pPr>
              <a:t>‹#›</a:t>
            </a:fld>
            <a:endParaRPr lang="en-US" dirty="0"/>
          </a:p>
        </p:txBody>
      </p:sp>
    </p:spTree>
    <p:extLst>
      <p:ext uri="{BB962C8B-B14F-4D97-AF65-F5344CB8AC3E}">
        <p14:creationId xmlns:p14="http://schemas.microsoft.com/office/powerpoint/2010/main" val="2875335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307785-6A88-4EE3-BD96-6B0121A6AAD4}" type="slidenum">
              <a:rPr lang="en-US"/>
              <a:pPr>
                <a:defRPr/>
              </a:pPr>
              <a:t>‹#›</a:t>
            </a:fld>
            <a:endParaRPr lang="en-US" dirty="0"/>
          </a:p>
        </p:txBody>
      </p:sp>
    </p:spTree>
    <p:extLst>
      <p:ext uri="{BB962C8B-B14F-4D97-AF65-F5344CB8AC3E}">
        <p14:creationId xmlns:p14="http://schemas.microsoft.com/office/powerpoint/2010/main" val="3761501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14950" y="0"/>
            <a:ext cx="177165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516255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F5D3D8-F2F4-4254-A800-A284838C2A5D}" type="slidenum">
              <a:rPr lang="en-US"/>
              <a:pPr>
                <a:defRPr/>
              </a:pPr>
              <a:t>‹#›</a:t>
            </a:fld>
            <a:endParaRPr lang="en-US" dirty="0"/>
          </a:p>
        </p:txBody>
      </p:sp>
    </p:spTree>
    <p:extLst>
      <p:ext uri="{BB962C8B-B14F-4D97-AF65-F5344CB8AC3E}">
        <p14:creationId xmlns:p14="http://schemas.microsoft.com/office/powerpoint/2010/main" val="2205305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3A113C-6B0D-41ED-914F-34F3C51A603E}" type="slidenum">
              <a:rPr lang="en-US"/>
              <a:pPr>
                <a:defRPr/>
              </a:pPr>
              <a:t>‹#›</a:t>
            </a:fld>
            <a:endParaRPr lang="en-US" dirty="0"/>
          </a:p>
        </p:txBody>
      </p:sp>
    </p:spTree>
    <p:extLst>
      <p:ext uri="{BB962C8B-B14F-4D97-AF65-F5344CB8AC3E}">
        <p14:creationId xmlns:p14="http://schemas.microsoft.com/office/powerpoint/2010/main" val="402774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CDB8D2-3AF7-4900-A46F-AEE8A70B7622}" type="slidenum">
              <a:rPr lang="en-US"/>
              <a:pPr>
                <a:defRPr/>
              </a:pPr>
              <a:t>‹#›</a:t>
            </a:fld>
            <a:endParaRPr lang="en-US" dirty="0"/>
          </a:p>
        </p:txBody>
      </p:sp>
    </p:spTree>
    <p:extLst>
      <p:ext uri="{BB962C8B-B14F-4D97-AF65-F5344CB8AC3E}">
        <p14:creationId xmlns:p14="http://schemas.microsoft.com/office/powerpoint/2010/main" val="4282254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238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48100" y="1600200"/>
            <a:ext cx="3238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66AE87-CB8D-4854-BB26-4D59DDE4C2A9}" type="slidenum">
              <a:rPr lang="en-US"/>
              <a:pPr>
                <a:defRPr/>
              </a:pPr>
              <a:t>‹#›</a:t>
            </a:fld>
            <a:endParaRPr lang="en-US" dirty="0"/>
          </a:p>
        </p:txBody>
      </p:sp>
    </p:spTree>
    <p:extLst>
      <p:ext uri="{BB962C8B-B14F-4D97-AF65-F5344CB8AC3E}">
        <p14:creationId xmlns:p14="http://schemas.microsoft.com/office/powerpoint/2010/main" val="1150166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04D5F77-5976-4017-8B2A-657A64C65DA3}" type="slidenum">
              <a:rPr lang="en-US"/>
              <a:pPr>
                <a:defRPr/>
              </a:pPr>
              <a:t>‹#›</a:t>
            </a:fld>
            <a:endParaRPr lang="en-US" dirty="0"/>
          </a:p>
        </p:txBody>
      </p:sp>
    </p:spTree>
    <p:extLst>
      <p:ext uri="{BB962C8B-B14F-4D97-AF65-F5344CB8AC3E}">
        <p14:creationId xmlns:p14="http://schemas.microsoft.com/office/powerpoint/2010/main" val="123518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C47316B-FBF8-4AA4-A7C2-3A189238C35D}" type="slidenum">
              <a:rPr lang="en-US"/>
              <a:pPr>
                <a:defRPr/>
              </a:pPr>
              <a:t>‹#›</a:t>
            </a:fld>
            <a:endParaRPr lang="en-US" dirty="0"/>
          </a:p>
        </p:txBody>
      </p:sp>
    </p:spTree>
    <p:extLst>
      <p:ext uri="{BB962C8B-B14F-4D97-AF65-F5344CB8AC3E}">
        <p14:creationId xmlns:p14="http://schemas.microsoft.com/office/powerpoint/2010/main" val="1766406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0A366B0-9F35-4100-892C-1D7216EB325E}" type="slidenum">
              <a:rPr lang="en-US"/>
              <a:pPr>
                <a:defRPr/>
              </a:pPr>
              <a:t>‹#›</a:t>
            </a:fld>
            <a:endParaRPr lang="en-US" dirty="0"/>
          </a:p>
        </p:txBody>
      </p:sp>
    </p:spTree>
    <p:extLst>
      <p:ext uri="{BB962C8B-B14F-4D97-AF65-F5344CB8AC3E}">
        <p14:creationId xmlns:p14="http://schemas.microsoft.com/office/powerpoint/2010/main" val="1972466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E34A47-18D8-405C-948D-DBD4899D1017}" type="slidenum">
              <a:rPr lang="en-US"/>
              <a:pPr>
                <a:defRPr/>
              </a:pPr>
              <a:t>‹#›</a:t>
            </a:fld>
            <a:endParaRPr lang="en-US" dirty="0"/>
          </a:p>
        </p:txBody>
      </p:sp>
    </p:spTree>
    <p:extLst>
      <p:ext uri="{BB962C8B-B14F-4D97-AF65-F5344CB8AC3E}">
        <p14:creationId xmlns:p14="http://schemas.microsoft.com/office/powerpoint/2010/main" val="36864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288AD0-A9A5-4B64-A5BA-759B1E931FC3}" type="slidenum">
              <a:rPr lang="en-US"/>
              <a:pPr>
                <a:defRPr/>
              </a:pPr>
              <a:t>‹#›</a:t>
            </a:fld>
            <a:endParaRPr lang="en-US" dirty="0"/>
          </a:p>
        </p:txBody>
      </p:sp>
    </p:spTree>
    <p:extLst>
      <p:ext uri="{BB962C8B-B14F-4D97-AF65-F5344CB8AC3E}">
        <p14:creationId xmlns:p14="http://schemas.microsoft.com/office/powerpoint/2010/main" val="623491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7086600" cy="1417638"/>
          </a:xfrm>
          <a:prstGeom prst="rect">
            <a:avLst/>
          </a:prstGeom>
          <a:solidFill>
            <a:srgbClr val="6666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6629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3048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fld id="{CAF46D9D-280D-404F-A9CB-E13AE88FBD75}" type="slidenum">
              <a:rPr lang="en-US"/>
              <a:pPr>
                <a:defRPr/>
              </a:pPr>
              <a:t>‹#›</a:t>
            </a:fld>
            <a:endParaRPr lang="en-US" dirty="0"/>
          </a:p>
        </p:txBody>
      </p:sp>
      <p:sp>
        <p:nvSpPr>
          <p:cNvPr id="1032" name="Line 8"/>
          <p:cNvSpPr>
            <a:spLocks noChangeShapeType="1"/>
          </p:cNvSpPr>
          <p:nvPr userDrawn="1"/>
        </p:nvSpPr>
        <p:spPr bwMode="auto">
          <a:xfrm>
            <a:off x="7162800" y="0"/>
            <a:ext cx="0" cy="6629400"/>
          </a:xfrm>
          <a:prstGeom prst="line">
            <a:avLst/>
          </a:prstGeom>
          <a:noFill/>
          <a:ln w="76200">
            <a:solidFill>
              <a:schemeClr val="hlink"/>
            </a:solidFill>
            <a:round/>
            <a:headEnd/>
            <a:tailEnd/>
          </a:ln>
          <a:effectLst/>
        </p:spPr>
        <p:txBody>
          <a:bodyPr/>
          <a:lstStyle/>
          <a:p>
            <a:pPr>
              <a:defRPr/>
            </a:pPr>
            <a:endParaRPr lang="en-US" dirty="0"/>
          </a:p>
        </p:txBody>
      </p:sp>
      <p:grpSp>
        <p:nvGrpSpPr>
          <p:cNvPr id="2" name="Group 13"/>
          <p:cNvGrpSpPr>
            <a:grpSpLocks/>
          </p:cNvGrpSpPr>
          <p:nvPr userDrawn="1"/>
        </p:nvGrpSpPr>
        <p:grpSpPr bwMode="auto">
          <a:xfrm>
            <a:off x="7239000" y="5562600"/>
            <a:ext cx="1905000" cy="1279525"/>
            <a:chOff x="4560" y="3514"/>
            <a:chExt cx="1200" cy="806"/>
          </a:xfrm>
        </p:grpSpPr>
        <p:pic>
          <p:nvPicPr>
            <p:cNvPr id="1039" name="Picture 1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560" y="3785"/>
              <a:ext cx="1200"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5"/>
            <p:cNvSpPr>
              <a:spLocks noChangeArrowheads="1"/>
            </p:cNvSpPr>
            <p:nvPr/>
          </p:nvSpPr>
          <p:spPr bwMode="auto">
            <a:xfrm>
              <a:off x="4944" y="3514"/>
              <a:ext cx="816" cy="326"/>
            </a:xfrm>
            <a:prstGeom prst="rect">
              <a:avLst/>
            </a:prstGeom>
            <a:noFill/>
            <a:ln w="9525">
              <a:noFill/>
              <a:miter lim="800000"/>
              <a:headEnd/>
              <a:tailEnd/>
            </a:ln>
            <a:effectLst/>
          </p:spPr>
          <p:txBody>
            <a:bodyPr>
              <a:spAutoFit/>
            </a:bodyPr>
            <a:lstStyle/>
            <a:p>
              <a:pPr algn="ctr">
                <a:lnSpc>
                  <a:spcPct val="140000"/>
                </a:lnSpc>
                <a:defRPr/>
              </a:pPr>
              <a:r>
                <a:rPr lang="en-US" sz="1000" b="1" i="1" dirty="0">
                  <a:solidFill>
                    <a:srgbClr val="6D7A1C"/>
                  </a:solidFill>
                  <a:latin typeface="Arial Narrow" pitchFamily="34" charset="0"/>
                </a:rPr>
                <a:t>A training initiative presented by</a:t>
              </a:r>
            </a:p>
          </p:txBody>
        </p:sp>
      </p:grpSp>
      <p:sp>
        <p:nvSpPr>
          <p:cNvPr id="1033" name="Text Box 9"/>
          <p:cNvSpPr txBox="1">
            <a:spLocks noChangeArrowheads="1"/>
          </p:cNvSpPr>
          <p:nvPr userDrawn="1"/>
        </p:nvSpPr>
        <p:spPr bwMode="auto">
          <a:xfrm>
            <a:off x="7162800" y="1143000"/>
            <a:ext cx="1981200" cy="290513"/>
          </a:xfrm>
          <a:prstGeom prst="rect">
            <a:avLst/>
          </a:prstGeom>
          <a:gradFill rotWithShape="1">
            <a:gsLst>
              <a:gs pos="0">
                <a:schemeClr val="hlink"/>
              </a:gs>
              <a:gs pos="50000">
                <a:srgbClr val="6D7A1C"/>
              </a:gs>
              <a:gs pos="100000">
                <a:schemeClr val="hlink"/>
              </a:gs>
            </a:gsLst>
            <a:lin ang="2700000" scaled="1"/>
          </a:gradFill>
          <a:ln w="9525">
            <a:noFill/>
            <a:miter lim="800000"/>
            <a:headEnd/>
            <a:tailEnd/>
          </a:ln>
          <a:effectLst/>
        </p:spPr>
        <p:txBody>
          <a:bodyPr>
            <a:spAutoFit/>
          </a:bodyPr>
          <a:lstStyle/>
          <a:p>
            <a:pPr algn="ctr">
              <a:spcBef>
                <a:spcPct val="70000"/>
              </a:spcBef>
              <a:defRPr/>
            </a:pPr>
            <a:r>
              <a:rPr lang="en-US" sz="1300" b="1" dirty="0">
                <a:solidFill>
                  <a:schemeClr val="bg1"/>
                </a:solidFill>
              </a:rPr>
              <a:t>2010</a:t>
            </a:r>
            <a:endParaRPr lang="en-US" sz="1300" dirty="0"/>
          </a:p>
        </p:txBody>
      </p:sp>
      <p:sp>
        <p:nvSpPr>
          <p:cNvPr id="1034" name="Line 10"/>
          <p:cNvSpPr>
            <a:spLocks noChangeShapeType="1"/>
          </p:cNvSpPr>
          <p:nvPr userDrawn="1"/>
        </p:nvSpPr>
        <p:spPr bwMode="auto">
          <a:xfrm rot="5400000">
            <a:off x="4575176" y="-3122613"/>
            <a:ext cx="0" cy="9140825"/>
          </a:xfrm>
          <a:prstGeom prst="line">
            <a:avLst/>
          </a:prstGeom>
          <a:noFill/>
          <a:ln w="92075">
            <a:solidFill>
              <a:schemeClr val="hlink"/>
            </a:solidFill>
            <a:round/>
            <a:headEnd/>
            <a:tailEnd/>
          </a:ln>
          <a:effectLst/>
        </p:spPr>
        <p:txBody>
          <a:bodyPr/>
          <a:lstStyle/>
          <a:p>
            <a:pPr>
              <a:defRPr/>
            </a:pPr>
            <a:endParaRPr lang="en-US" dirty="0"/>
          </a:p>
        </p:txBody>
      </p:sp>
      <p:sp>
        <p:nvSpPr>
          <p:cNvPr id="1035" name="Line 11"/>
          <p:cNvSpPr>
            <a:spLocks noChangeShapeType="1"/>
          </p:cNvSpPr>
          <p:nvPr userDrawn="1"/>
        </p:nvSpPr>
        <p:spPr bwMode="auto">
          <a:xfrm>
            <a:off x="7162800" y="-11113"/>
            <a:ext cx="0" cy="6856413"/>
          </a:xfrm>
          <a:prstGeom prst="line">
            <a:avLst/>
          </a:prstGeom>
          <a:noFill/>
          <a:ln w="92075">
            <a:solidFill>
              <a:schemeClr val="hlink"/>
            </a:solidFill>
            <a:round/>
            <a:headEnd/>
            <a:tailEnd/>
          </a:ln>
          <a:effectLst/>
        </p:spPr>
        <p:txBody>
          <a:bodyPr/>
          <a:lstStyle/>
          <a:p>
            <a:pPr>
              <a:defRPr/>
            </a:pPr>
            <a:endParaRPr lang="en-US" dirty="0"/>
          </a:p>
        </p:txBody>
      </p:sp>
      <p:sp>
        <p:nvSpPr>
          <p:cNvPr id="1036" name="WordArt 12"/>
          <p:cNvSpPr>
            <a:spLocks noChangeArrowheads="1" noChangeShapeType="1" noTextEdit="1"/>
          </p:cNvSpPr>
          <p:nvPr userDrawn="1"/>
        </p:nvSpPr>
        <p:spPr bwMode="auto">
          <a:xfrm rot="5400000">
            <a:off x="7177087" y="3109913"/>
            <a:ext cx="2143125" cy="342900"/>
          </a:xfrm>
          <a:prstGeom prst="rect">
            <a:avLst/>
          </a:prstGeom>
        </p:spPr>
        <p:txBody>
          <a:bodyPr wrap="none" fromWordArt="1">
            <a:prstTxWarp prst="textPlain">
              <a:avLst>
                <a:gd name="adj" fmla="val 50000"/>
              </a:avLst>
            </a:prstTxWarp>
          </a:bodyPr>
          <a:lstStyle/>
          <a:p>
            <a:pPr algn="ctr"/>
            <a:r>
              <a:rPr lang="en-US" sz="2400" kern="10">
                <a:ln w="9525">
                  <a:solidFill>
                    <a:srgbClr val="6D7A1C"/>
                  </a:solidFill>
                  <a:round/>
                  <a:headEnd/>
                  <a:tailEnd/>
                </a:ln>
                <a:solidFill>
                  <a:srgbClr val="6D7A1C"/>
                </a:solidFill>
                <a:latin typeface="Arial"/>
                <a:cs typeface="Arial"/>
              </a:rPr>
              <a:t>April 2010</a:t>
            </a:r>
          </a:p>
        </p:txBody>
      </p:sp>
      <p:sp>
        <p:nvSpPr>
          <p:cNvPr id="1040" name="Text Box 16"/>
          <p:cNvSpPr txBox="1">
            <a:spLocks noChangeArrowheads="1"/>
          </p:cNvSpPr>
          <p:nvPr userDrawn="1"/>
        </p:nvSpPr>
        <p:spPr bwMode="auto">
          <a:xfrm>
            <a:off x="7162800" y="5181600"/>
            <a:ext cx="1981200" cy="290513"/>
          </a:xfrm>
          <a:prstGeom prst="rect">
            <a:avLst/>
          </a:prstGeom>
          <a:gradFill rotWithShape="1">
            <a:gsLst>
              <a:gs pos="0">
                <a:schemeClr val="hlink"/>
              </a:gs>
              <a:gs pos="50000">
                <a:srgbClr val="6D7A1C"/>
              </a:gs>
              <a:gs pos="100000">
                <a:schemeClr val="hlink"/>
              </a:gs>
            </a:gsLst>
            <a:lin ang="2700000" scaled="1"/>
          </a:gradFill>
          <a:ln w="9525">
            <a:noFill/>
            <a:miter lim="800000"/>
            <a:headEnd/>
            <a:tailEnd/>
          </a:ln>
          <a:effectLst/>
        </p:spPr>
        <p:txBody>
          <a:bodyPr>
            <a:spAutoFit/>
          </a:bodyPr>
          <a:lstStyle/>
          <a:p>
            <a:pPr algn="ctr">
              <a:spcBef>
                <a:spcPct val="70000"/>
              </a:spcBef>
              <a:defRPr/>
            </a:pPr>
            <a:endParaRPr lang="en-US" sz="1300" dirty="0"/>
          </a:p>
        </p:txBody>
      </p:sp>
      <p:pic>
        <p:nvPicPr>
          <p:cNvPr id="1038" name="Picture 63" descr="j0178816[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213600" y="0"/>
            <a:ext cx="1938338"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35" r:id="rId1"/>
    <p:sldLayoutId id="2147484534" r:id="rId2"/>
    <p:sldLayoutId id="2147484533" r:id="rId3"/>
    <p:sldLayoutId id="2147484532" r:id="rId4"/>
    <p:sldLayoutId id="2147484531" r:id="rId5"/>
    <p:sldLayoutId id="2147484530" r:id="rId6"/>
    <p:sldLayoutId id="2147484529" r:id="rId7"/>
    <p:sldLayoutId id="2147484528" r:id="rId8"/>
    <p:sldLayoutId id="2147484527" r:id="rId9"/>
    <p:sldLayoutId id="2147484526" r:id="rId10"/>
    <p:sldLayoutId id="2147484525" r:id="rId11"/>
  </p:sldLayoutIdLst>
  <p:hf hdr="0" ftr="0" dt="0"/>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federalregister.gov/inspection.aspx#specia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tarsc.info/"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mailto:Lateefah.Hughes@cms.hhs.gov" TargetMode="External"/><Relationship Id="rId3" Type="http://schemas.openxmlformats.org/officeDocument/2006/relationships/hyperlink" Target="mailto:Henry.Thomas@cms.hhs.gov" TargetMode="External"/><Relationship Id="rId7" Type="http://schemas.openxmlformats.org/officeDocument/2006/relationships/hyperlink" Target="mailto:Jennifer.Harlow@cms.hhs.gov" TargetMode="External"/><Relationship Id="rId2" Type="http://schemas.openxmlformats.org/officeDocument/2006/relationships/hyperlink" Target="mailto:Sean.Creighton@cms.hhs.gov" TargetMode="External"/><Relationship Id="rId1" Type="http://schemas.openxmlformats.org/officeDocument/2006/relationships/slideLayout" Target="../slideLayouts/slideLayout2.xml"/><Relationship Id="rId6" Type="http://schemas.openxmlformats.org/officeDocument/2006/relationships/hyperlink" Target="mailto:analyst@askriskadjustment.com" TargetMode="External"/><Relationship Id="rId5" Type="http://schemas.openxmlformats.org/officeDocument/2006/relationships/hyperlink" Target="mailto:Chanda.mcneal@cms.hhs.gov" TargetMode="External"/><Relationship Id="rId4" Type="http://schemas.openxmlformats.org/officeDocument/2006/relationships/hyperlink" Target="mailto:Louis.Johnson@cms.hhs.gov" TargetMode="External"/><Relationship Id="rId9" Type="http://schemas.openxmlformats.org/officeDocument/2006/relationships/hyperlink" Target="mailto:Ann.marshall@cms.hhs.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Analyst@askriskadjustment.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ann.marshall@cms.hhs.gov"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ms.gov/MedicareAdvtgSpecRateStats/Downloads/Announcement201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600200" y="4800600"/>
            <a:ext cx="6172200" cy="1200150"/>
          </a:xfrm>
        </p:spPr>
        <p:txBody>
          <a:bodyPr/>
          <a:lstStyle/>
          <a:p>
            <a:pPr eaLnBrk="1" hangingPunct="1"/>
            <a:r>
              <a:rPr lang="en-US" altLang="en-US" smtClean="0"/>
              <a:t>Risk Adjustment User Group</a:t>
            </a:r>
          </a:p>
        </p:txBody>
      </p:sp>
      <p:sp>
        <p:nvSpPr>
          <p:cNvPr id="3075" name="Text Box 5"/>
          <p:cNvSpPr txBox="1">
            <a:spLocks noChangeArrowheads="1"/>
          </p:cNvSpPr>
          <p:nvPr/>
        </p:nvSpPr>
        <p:spPr bwMode="auto">
          <a:xfrm>
            <a:off x="2667000" y="6172200"/>
            <a:ext cx="40386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600" b="1">
                <a:solidFill>
                  <a:schemeClr val="hlink"/>
                </a:solidFill>
                <a:latin typeface="Arial Unicode MS" pitchFamily="34" charset="-128"/>
              </a:rPr>
              <a:t>April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b="1" smtClean="0"/>
              <a:t>PAYMENT PROCESS</a:t>
            </a:r>
            <a:br>
              <a:rPr lang="en-US" altLang="en-US" b="1" smtClean="0"/>
            </a:br>
            <a:r>
              <a:rPr lang="en-US" altLang="en-US" b="1" smtClean="0"/>
              <a:t>FAQ</a:t>
            </a:r>
            <a:endParaRPr lang="en-US" altLang="en-US" smtClean="0"/>
          </a:p>
        </p:txBody>
      </p:sp>
      <p:sp>
        <p:nvSpPr>
          <p:cNvPr id="1229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C6FBF7C-F377-491D-BEFB-3D6860142643}" type="slidenum">
              <a:rPr lang="en-US" altLang="en-US" smtClean="0"/>
              <a:pPr eaLnBrk="1" hangingPunct="1"/>
              <a:t>10</a:t>
            </a:fld>
            <a:endParaRPr lang="en-US" altLang="en-US" smtClean="0"/>
          </a:p>
        </p:txBody>
      </p:sp>
      <p:sp>
        <p:nvSpPr>
          <p:cNvPr id="12292" name="Content Placeholder 4"/>
          <p:cNvSpPr>
            <a:spLocks noGrp="1"/>
          </p:cNvSpPr>
          <p:nvPr>
            <p:ph idx="1"/>
          </p:nvPr>
        </p:nvSpPr>
        <p:spPr/>
        <p:txBody>
          <a:bodyPr/>
          <a:lstStyle/>
          <a:p>
            <a:pPr>
              <a:buFontTx/>
              <a:buNone/>
            </a:pPr>
            <a:r>
              <a:rPr lang="en-US" altLang="en-US" smtClean="0"/>
              <a:t> </a:t>
            </a:r>
          </a:p>
          <a:p>
            <a:pPr>
              <a:buFontTx/>
              <a:buNone/>
            </a:pPr>
            <a:endParaRPr lang="en-US" altLang="en-US" smtClean="0"/>
          </a:p>
        </p:txBody>
      </p:sp>
      <p:sp>
        <p:nvSpPr>
          <p:cNvPr id="12293" name="Rectangle 4"/>
          <p:cNvSpPr>
            <a:spLocks noChangeArrowheads="1"/>
          </p:cNvSpPr>
          <p:nvPr/>
        </p:nvSpPr>
        <p:spPr bwMode="auto">
          <a:xfrm>
            <a:off x="533400" y="1676400"/>
            <a:ext cx="63246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3200"/>
              <a:t>Question –</a:t>
            </a:r>
          </a:p>
          <a:p>
            <a:pPr eaLnBrk="1" hangingPunct="1"/>
            <a:r>
              <a:rPr lang="en-US" altLang="en-US" sz="3200"/>
              <a:t>Why would a beneficiary enrolled in a plan for more than 12 months have an RA Factor Type Code of “E”?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666633"/>
                </a:solidFill>
              </a:rPr>
              <a:t>Data Validation</a:t>
            </a:r>
            <a:endParaRPr lang="en-US" dirty="0">
              <a:solidFill>
                <a:srgbClr val="666633"/>
              </a:solidFill>
            </a:endParaRPr>
          </a:p>
        </p:txBody>
      </p:sp>
      <p:sp>
        <p:nvSpPr>
          <p:cNvPr id="13314" name="Slide Number Placeholder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2C796D6-B5A7-451F-8065-5DC6B3468899}" type="slidenum">
              <a:rPr lang="en-US" altLang="en-US" smtClean="0"/>
              <a:pPr/>
              <a:t>11</a:t>
            </a:fld>
            <a:endParaRPr lang="en-US" altLang="en-US" smtClean="0"/>
          </a:p>
        </p:txBody>
      </p:sp>
      <p:sp>
        <p:nvSpPr>
          <p:cNvPr id="13315" name="WordArt 4"/>
          <p:cNvSpPr>
            <a:spLocks noChangeArrowheads="1" noChangeShapeType="1" noTextEdit="1"/>
          </p:cNvSpPr>
          <p:nvPr/>
        </p:nvSpPr>
        <p:spPr bwMode="auto">
          <a:xfrm>
            <a:off x="1143000" y="3467100"/>
            <a:ext cx="4905375" cy="790575"/>
          </a:xfrm>
          <a:prstGeom prst="rect">
            <a:avLst/>
          </a:prstGeom>
        </p:spPr>
        <p:txBody>
          <a:bodyPr wrap="none" fromWordArt="1">
            <a:prstTxWarp prst="textPlain">
              <a:avLst>
                <a:gd name="adj" fmla="val 50000"/>
              </a:avLst>
            </a:prstTxWarp>
          </a:bodyPr>
          <a:lstStyle/>
          <a:p>
            <a:pPr algn="ctr"/>
            <a:r>
              <a:rPr lang="en-US" sz="4400" kern="10" spc="880">
                <a:ln w="9525">
                  <a:solidFill>
                    <a:srgbClr val="666633"/>
                  </a:solid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DATA VALIDATION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71C2F7-8468-44D5-9EEF-42E6982B886B}" type="slidenum">
              <a:rPr lang="en-US" altLang="en-US" smtClean="0"/>
              <a:pPr eaLnBrk="1" hangingPunct="1"/>
              <a:t>12</a:t>
            </a:fld>
            <a:endParaRPr lang="en-US" altLang="en-US" smtClean="0"/>
          </a:p>
        </p:txBody>
      </p:sp>
      <p:sp>
        <p:nvSpPr>
          <p:cNvPr id="14339" name="Rectangle 2"/>
          <p:cNvSpPr>
            <a:spLocks noGrp="1" noChangeArrowheads="1"/>
          </p:cNvSpPr>
          <p:nvPr>
            <p:ph type="title"/>
          </p:nvPr>
        </p:nvSpPr>
        <p:spPr>
          <a:xfrm>
            <a:off x="0" y="0"/>
            <a:ext cx="7112000" cy="1408113"/>
          </a:xfrm>
        </p:spPr>
        <p:txBody>
          <a:bodyPr/>
          <a:lstStyle/>
          <a:p>
            <a:pPr eaLnBrk="1" hangingPunct="1"/>
            <a:r>
              <a:rPr lang="en-US" altLang="en-US" b="1" smtClean="0"/>
              <a:t>DATA VALIDATION</a:t>
            </a:r>
          </a:p>
        </p:txBody>
      </p:sp>
      <p:sp>
        <p:nvSpPr>
          <p:cNvPr id="14340" name="Content Placeholder 4" title="Data validation status update "/>
          <p:cNvSpPr>
            <a:spLocks noGrp="1"/>
          </p:cNvSpPr>
          <p:nvPr>
            <p:ph idx="1"/>
          </p:nvPr>
        </p:nvSpPr>
        <p:spPr>
          <a:xfrm>
            <a:off x="457200" y="1447800"/>
            <a:ext cx="6629400" cy="4525963"/>
          </a:xfrm>
        </p:spPr>
        <p:txBody>
          <a:bodyPr/>
          <a:lstStyle/>
          <a:p>
            <a:pPr lvl="3"/>
            <a:endParaRPr lang="en-US" altLang="en-US" smtClean="0"/>
          </a:p>
          <a:p>
            <a:pPr lvl="2">
              <a:lnSpc>
                <a:spcPct val="80000"/>
              </a:lnSpc>
            </a:pPr>
            <a:endParaRPr lang="en-US" altLang="en-US" smtClean="0"/>
          </a:p>
          <a:p>
            <a:pPr lvl="2">
              <a:lnSpc>
                <a:spcPct val="80000"/>
              </a:lnSpc>
              <a:buFontTx/>
              <a:buNone/>
            </a:pPr>
            <a:endParaRPr lang="en-US" altLang="en-US" smtClean="0"/>
          </a:p>
        </p:txBody>
      </p:sp>
      <p:sp>
        <p:nvSpPr>
          <p:cNvPr id="14341" name="Rectangle 4" descr="Status Update text box" title="Status Update text box"/>
          <p:cNvSpPr>
            <a:spLocks noChangeArrowheads="1"/>
          </p:cNvSpPr>
          <p:nvPr/>
        </p:nvSpPr>
        <p:spPr bwMode="auto">
          <a:xfrm>
            <a:off x="762000" y="1676400"/>
            <a:ext cx="6096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en-US" altLang="en-US" sz="2400" dirty="0"/>
              <a:t>  </a:t>
            </a:r>
            <a:r>
              <a:rPr lang="en-US" altLang="en-US" sz="2400" b="1" dirty="0"/>
              <a:t>Status Update</a:t>
            </a:r>
          </a:p>
          <a:p>
            <a:pPr lvl="1" eaLnBrk="1" hangingPunct="1"/>
            <a:r>
              <a:rPr lang="en-US" altLang="en-US" sz="2400" dirty="0"/>
              <a:t>CY  2007 Targeted Sample</a:t>
            </a:r>
          </a:p>
          <a:p>
            <a:pPr lvl="2" eaLnBrk="1" hangingPunct="1"/>
            <a:r>
              <a:rPr lang="en-US" altLang="en-US" sz="2400" dirty="0"/>
              <a:t>Medical records submitted </a:t>
            </a:r>
          </a:p>
          <a:p>
            <a:pPr lvl="2" eaLnBrk="1" hangingPunct="1"/>
            <a:r>
              <a:rPr lang="en-US" altLang="en-US" sz="2400" dirty="0"/>
              <a:t>Medical record review next step </a:t>
            </a:r>
          </a:p>
          <a:p>
            <a:pPr lvl="1" eaLnBrk="1" hangingPunct="1"/>
            <a:r>
              <a:rPr lang="en-US" altLang="en-US" sz="2400" dirty="0"/>
              <a:t>CY 2008 National Sample</a:t>
            </a:r>
          </a:p>
          <a:p>
            <a:pPr lvl="2" eaLnBrk="1" hangingPunct="1"/>
            <a:r>
              <a:rPr lang="en-US" altLang="en-US" sz="2400" dirty="0"/>
              <a:t>Medical records submitted </a:t>
            </a:r>
          </a:p>
          <a:p>
            <a:pPr lvl="2" eaLnBrk="1" hangingPunct="1"/>
            <a:r>
              <a:rPr lang="en-US" altLang="en-US" sz="2400" dirty="0"/>
              <a:t>Medical record review next step </a:t>
            </a:r>
          </a:p>
          <a:p>
            <a:pPr lvl="1" eaLnBrk="1" hangingPunct="1"/>
            <a:r>
              <a:rPr lang="en-US" altLang="en-US" sz="2400" dirty="0"/>
              <a:t>CY 2008 Contract-Level Sample</a:t>
            </a:r>
          </a:p>
          <a:p>
            <a:pPr lvl="2" eaLnBrk="1" hangingPunct="1"/>
            <a:r>
              <a:rPr lang="en-US" altLang="en-US" sz="2400" dirty="0"/>
              <a:t>Expect request to go out this summer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b="1" smtClean="0"/>
              <a:t>DATA VALIDATION</a:t>
            </a:r>
          </a:p>
        </p:txBody>
      </p:sp>
      <p:sp>
        <p:nvSpPr>
          <p:cNvPr id="15363" name="Content Placeholder 2"/>
          <p:cNvSpPr>
            <a:spLocks noGrp="1"/>
          </p:cNvSpPr>
          <p:nvPr>
            <p:ph idx="1"/>
          </p:nvPr>
        </p:nvSpPr>
        <p:spPr/>
        <p:txBody>
          <a:bodyPr/>
          <a:lstStyle/>
          <a:p>
            <a:pPr lvl="1">
              <a:lnSpc>
                <a:spcPct val="90000"/>
              </a:lnSpc>
            </a:pPr>
            <a:endParaRPr lang="en-US" altLang="en-US" sz="1800" smtClean="0"/>
          </a:p>
          <a:p>
            <a:r>
              <a:rPr lang="en-US" altLang="en-US" sz="2400" smtClean="0"/>
              <a:t>CY 2007 Targeted and CY 2008 National Sample-specific reports</a:t>
            </a:r>
          </a:p>
          <a:p>
            <a:pPr lvl="1"/>
            <a:r>
              <a:rPr lang="en-US" altLang="en-US" sz="2400" smtClean="0"/>
              <a:t>Two types of reports</a:t>
            </a:r>
          </a:p>
          <a:p>
            <a:pPr lvl="2"/>
            <a:r>
              <a:rPr lang="en-US" altLang="en-US" smtClean="0"/>
              <a:t>Technical Assistance Report</a:t>
            </a:r>
          </a:p>
          <a:p>
            <a:pPr lvl="2"/>
            <a:r>
              <a:rPr lang="en-US" altLang="en-US" smtClean="0"/>
              <a:t>Medical Record Receipt Report </a:t>
            </a:r>
          </a:p>
          <a:p>
            <a:pPr lvl="1"/>
            <a:r>
              <a:rPr lang="en-US" altLang="en-US" sz="2400" smtClean="0"/>
              <a:t>Expect to receive reports shortly</a:t>
            </a:r>
          </a:p>
          <a:p>
            <a:pPr lvl="1"/>
            <a:r>
              <a:rPr lang="en-US" altLang="en-US" sz="2400" smtClean="0"/>
              <a:t>It is very important that MA organizations review and report any issues to the Intake Medical Record Review Contractor (IMRRC) as directed</a:t>
            </a:r>
          </a:p>
          <a:p>
            <a:endParaRPr lang="en-US" altLang="en-US" sz="1200" smtClean="0"/>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D9173C5-1844-4913-88A1-D2679AE4E3CA}" type="slidenum">
              <a:rPr lang="en-US" altLang="en-US" smtClean="0"/>
              <a:pPr eaLnBrk="1" hangingPunct="1"/>
              <a:t>13</a:t>
            </a:fld>
            <a:endParaRPr lang="en-US"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b="1" smtClean="0"/>
              <a:t>DATA VALIDATION</a:t>
            </a:r>
          </a:p>
        </p:txBody>
      </p:sp>
      <p:sp>
        <p:nvSpPr>
          <p:cNvPr id="16387" name="Content Placeholder 2"/>
          <p:cNvSpPr>
            <a:spLocks noGrp="1"/>
          </p:cNvSpPr>
          <p:nvPr>
            <p:ph idx="1"/>
          </p:nvPr>
        </p:nvSpPr>
        <p:spPr>
          <a:xfrm>
            <a:off x="457200" y="1600200"/>
            <a:ext cx="6629400" cy="4800600"/>
          </a:xfrm>
        </p:spPr>
        <p:txBody>
          <a:bodyPr/>
          <a:lstStyle/>
          <a:p>
            <a:r>
              <a:rPr lang="en-US" altLang="en-US" sz="1600" b="1" smtClean="0"/>
              <a:t>Technical Assistance Report</a:t>
            </a:r>
          </a:p>
          <a:p>
            <a:pPr lvl="1"/>
            <a:r>
              <a:rPr lang="en-US" altLang="en-US" sz="1600" smtClean="0"/>
              <a:t>Provided to help with addressing potential submission issues which may impact medical record review findings for your contract</a:t>
            </a:r>
          </a:p>
          <a:p>
            <a:pPr lvl="1"/>
            <a:r>
              <a:rPr lang="en-US" altLang="en-US" sz="1600" smtClean="0"/>
              <a:t>Distributed via email to confirmed contacts for a contract: Medicare Compliance Officer, primary and secondary contacts  </a:t>
            </a:r>
          </a:p>
          <a:p>
            <a:pPr lvl="1"/>
            <a:r>
              <a:rPr lang="en-US" altLang="en-US" sz="1600" smtClean="0"/>
              <a:t>Examples of some potential issues</a:t>
            </a:r>
          </a:p>
          <a:p>
            <a:pPr lvl="2"/>
            <a:r>
              <a:rPr lang="en-US" altLang="en-US" sz="1600" smtClean="0"/>
              <a:t>Coversheet does not correspond with documents submitted</a:t>
            </a:r>
          </a:p>
          <a:p>
            <a:pPr lvl="2"/>
            <a:r>
              <a:rPr lang="en-US" altLang="en-US" sz="1600" smtClean="0"/>
              <a:t>Pages or margins of medical record are cut off</a:t>
            </a:r>
          </a:p>
          <a:p>
            <a:pPr lvl="2"/>
            <a:r>
              <a:rPr lang="en-US" altLang="en-US" sz="1600" smtClean="0"/>
              <a:t>Portions of text are obliterated</a:t>
            </a:r>
          </a:p>
          <a:p>
            <a:pPr lvl="1"/>
            <a:r>
              <a:rPr lang="en-US" altLang="en-US" sz="1600" smtClean="0"/>
              <a:t>To respond to Technical Assistance Report, refer to instructions that appear on the report and accompanying email message. </a:t>
            </a:r>
          </a:p>
          <a:p>
            <a:pPr lvl="1"/>
            <a:r>
              <a:rPr lang="en-US" altLang="en-US" sz="1600" smtClean="0"/>
              <a:t>Do not send any medical record documentation directly to CMS.  Send only to the IMRRC according to instructions for your audit</a:t>
            </a:r>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DF7F9DA-CC3B-4849-B57E-FE8CD7DA59DE}" type="slidenum">
              <a:rPr lang="en-US" altLang="en-US" smtClean="0"/>
              <a:pPr eaLnBrk="1" hangingPunct="1"/>
              <a:t>14</a:t>
            </a:fld>
            <a:endParaRPr lang="en-U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b="1" smtClean="0"/>
              <a:t>DATA VALIDATION</a:t>
            </a:r>
          </a:p>
        </p:txBody>
      </p:sp>
      <p:sp>
        <p:nvSpPr>
          <p:cNvPr id="17411" name="Content Placeholder 2" title="Data validation Medical record receipt report"/>
          <p:cNvSpPr>
            <a:spLocks noGrp="1"/>
          </p:cNvSpPr>
          <p:nvPr>
            <p:ph idx="1"/>
          </p:nvPr>
        </p:nvSpPr>
        <p:spPr>
          <a:xfrm>
            <a:off x="381000" y="1524000"/>
            <a:ext cx="6629400" cy="4495800"/>
          </a:xfrm>
        </p:spPr>
        <p:txBody>
          <a:bodyPr/>
          <a:lstStyle/>
          <a:p>
            <a:endParaRPr lang="en-US" altLang="en-US" smtClean="0"/>
          </a:p>
          <a:p>
            <a:pPr>
              <a:lnSpc>
                <a:spcPct val="80000"/>
              </a:lnSpc>
            </a:pPr>
            <a:endParaRPr lang="en-US" altLang="en-US" smtClean="0"/>
          </a:p>
          <a:p>
            <a:pPr>
              <a:lnSpc>
                <a:spcPct val="80000"/>
              </a:lnSpc>
            </a:pPr>
            <a:endParaRPr lang="en-US" altLang="en-US" smtClean="0"/>
          </a:p>
        </p:txBody>
      </p:sp>
      <p:sp>
        <p:nvSpPr>
          <p:cNvPr id="174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1CC8D51-DA8E-4AA7-BDA9-02B2830D0156}" type="slidenum">
              <a:rPr lang="en-US" altLang="en-US" smtClean="0"/>
              <a:pPr eaLnBrk="1" hangingPunct="1"/>
              <a:t>15</a:t>
            </a:fld>
            <a:endParaRPr lang="en-US" altLang="en-US" smtClean="0"/>
          </a:p>
        </p:txBody>
      </p:sp>
      <p:sp>
        <p:nvSpPr>
          <p:cNvPr id="17413" name="Rectangle 4" title="Me"/>
          <p:cNvSpPr>
            <a:spLocks noChangeArrowheads="1"/>
          </p:cNvSpPr>
          <p:nvPr/>
        </p:nvSpPr>
        <p:spPr bwMode="auto">
          <a:xfrm>
            <a:off x="838200" y="1676400"/>
            <a:ext cx="60198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b="1" dirty="0"/>
              <a:t>Medical Record Receipt Report </a:t>
            </a:r>
          </a:p>
          <a:p>
            <a:pPr lvl="1" eaLnBrk="1" hangingPunct="1"/>
            <a:r>
              <a:rPr lang="en-US" altLang="en-US" sz="2000" dirty="0"/>
              <a:t>Identifies documentation received by category by the IMRRC; categories are:</a:t>
            </a:r>
          </a:p>
          <a:p>
            <a:pPr lvl="1" eaLnBrk="1" hangingPunct="1">
              <a:buFont typeface="Arial" charset="0"/>
              <a:buChar char="•"/>
            </a:pPr>
            <a:r>
              <a:rPr lang="en-US" altLang="en-US" sz="2000" dirty="0"/>
              <a:t>   Medical Record Only - We received the coversheet with an attached medical record.</a:t>
            </a:r>
          </a:p>
          <a:p>
            <a:pPr lvl="1" eaLnBrk="1" hangingPunct="1">
              <a:buFont typeface="Arial" charset="0"/>
              <a:buChar char="•"/>
            </a:pPr>
            <a:r>
              <a:rPr lang="en-US" altLang="en-US" sz="2000" dirty="0"/>
              <a:t>   Coversheet Not Received - We did not receive the coversheet.</a:t>
            </a:r>
          </a:p>
          <a:p>
            <a:pPr lvl="1" eaLnBrk="1" hangingPunct="1">
              <a:buFont typeface="Arial" charset="0"/>
              <a:buChar char="•"/>
            </a:pPr>
            <a:r>
              <a:rPr lang="en-US" altLang="en-US" sz="2000" dirty="0"/>
              <a:t>   No Medical Record or CMS-Generated Attestation - We received the coversheet with no attached medical record or CMS-generated attestation.</a:t>
            </a:r>
          </a:p>
          <a:p>
            <a:pPr lvl="1" eaLnBrk="1" hangingPunct="1">
              <a:buFont typeface="Arial" charset="0"/>
              <a:buChar char="•"/>
            </a:pPr>
            <a:r>
              <a:rPr lang="en-US" altLang="en-US" sz="2000" dirty="0"/>
              <a:t>   Medical Record and CMS-Generated Attestation - We received the coversheet with an attached CMS-generated attestation and medical record.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b="1" smtClean="0"/>
              <a:t>DATA VALIDATION</a:t>
            </a:r>
          </a:p>
        </p:txBody>
      </p:sp>
      <p:sp>
        <p:nvSpPr>
          <p:cNvPr id="18435" name="Content Placeholder 2"/>
          <p:cNvSpPr>
            <a:spLocks noGrp="1"/>
          </p:cNvSpPr>
          <p:nvPr>
            <p:ph idx="1"/>
          </p:nvPr>
        </p:nvSpPr>
        <p:spPr/>
        <p:txBody>
          <a:bodyPr/>
          <a:lstStyle/>
          <a:p>
            <a:pPr>
              <a:buFontTx/>
              <a:buNone/>
            </a:pPr>
            <a:r>
              <a:rPr lang="en-US" altLang="en-US" smtClean="0"/>
              <a:t>RADV Appeals </a:t>
            </a:r>
          </a:p>
          <a:p>
            <a:r>
              <a:rPr lang="en-US" altLang="en-US" sz="2600" smtClean="0"/>
              <a:t>RADV Appeals Regulation</a:t>
            </a:r>
          </a:p>
          <a:p>
            <a:pPr lvl="1"/>
            <a:r>
              <a:rPr lang="en-US" altLang="en-US" sz="2200" smtClean="0"/>
              <a:t>Medicare Advantage and Prescription Drug Plans Part C &amp; D Policy &amp; Technical Rule (CMS-4085-F)</a:t>
            </a:r>
          </a:p>
          <a:p>
            <a:pPr lvl="1"/>
            <a:r>
              <a:rPr lang="en-US" altLang="en-US" sz="2200" u="sng" smtClean="0">
                <a:hlinkClick r:id="rId2"/>
              </a:rPr>
              <a:t>http://www.federalregister.gov/inspection.aspx#special</a:t>
            </a:r>
            <a:endParaRPr lang="en-US" altLang="en-US" sz="2200" smtClean="0"/>
          </a:p>
          <a:p>
            <a:pPr lvl="1"/>
            <a:r>
              <a:rPr lang="en-US" altLang="en-US" sz="2200" smtClean="0"/>
              <a:t>Final Regulation on display: April 6, 2010  </a:t>
            </a:r>
          </a:p>
          <a:p>
            <a:pPr lvl="1"/>
            <a:r>
              <a:rPr lang="en-US" altLang="en-US" sz="2200" smtClean="0"/>
              <a:t>Expected publication date:  April 15, 2010 </a:t>
            </a:r>
          </a:p>
          <a:p>
            <a:endParaRPr lang="en-US" altLang="en-US" smtClean="0"/>
          </a:p>
        </p:txBody>
      </p:sp>
      <p:sp>
        <p:nvSpPr>
          <p:cNvPr id="184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DD65118-2200-4232-ADDE-597D56E9F720}" type="slidenum">
              <a:rPr lang="en-US" altLang="en-US" smtClean="0"/>
              <a:pPr eaLnBrk="1" hangingPunct="1"/>
              <a:t>16</a:t>
            </a:fld>
            <a:endParaRPr lang="en-US" alt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b="1" smtClean="0"/>
              <a:t>DATA VALIDATION</a:t>
            </a:r>
          </a:p>
        </p:txBody>
      </p:sp>
      <p:sp>
        <p:nvSpPr>
          <p:cNvPr id="19459" name="Content Placeholder 2"/>
          <p:cNvSpPr>
            <a:spLocks noGrp="1"/>
          </p:cNvSpPr>
          <p:nvPr>
            <p:ph idx="1"/>
          </p:nvPr>
        </p:nvSpPr>
        <p:spPr/>
        <p:txBody>
          <a:bodyPr/>
          <a:lstStyle/>
          <a:p>
            <a:pPr>
              <a:buFontTx/>
              <a:buNone/>
            </a:pPr>
            <a:r>
              <a:rPr lang="en-US" altLang="en-US" smtClean="0"/>
              <a:t>RADV Appeals</a:t>
            </a:r>
          </a:p>
          <a:p>
            <a:r>
              <a:rPr lang="en-US" altLang="en-US" sz="2500" smtClean="0"/>
              <a:t>Two Pronged Process for RADV Appeals</a:t>
            </a:r>
          </a:p>
          <a:p>
            <a:pPr lvl="1"/>
            <a:r>
              <a:rPr lang="en-US" altLang="en-US" sz="2100" smtClean="0"/>
              <a:t>Appeal medical record review determinations</a:t>
            </a:r>
          </a:p>
          <a:p>
            <a:pPr lvl="1"/>
            <a:r>
              <a:rPr lang="en-US" altLang="en-US" sz="2100" smtClean="0"/>
              <a:t>Appeal payment error calculation</a:t>
            </a:r>
          </a:p>
          <a:p>
            <a:endParaRPr lang="en-US" altLang="en-US" smtClean="0"/>
          </a:p>
        </p:txBody>
      </p:sp>
      <p:sp>
        <p:nvSpPr>
          <p:cNvPr id="194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C2E6FD-B75C-43A4-BD0C-4369D596A60B}" type="slidenum">
              <a:rPr lang="en-US" altLang="en-US" smtClean="0"/>
              <a:pPr eaLnBrk="1" hangingPunct="1"/>
              <a:t>17</a:t>
            </a:fld>
            <a:endParaRPr lang="en-US"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b="1" smtClean="0"/>
              <a:t>DATA VALIDATION</a:t>
            </a:r>
          </a:p>
        </p:txBody>
      </p:sp>
      <p:sp>
        <p:nvSpPr>
          <p:cNvPr id="20483" name="Content Placeholder 2"/>
          <p:cNvSpPr>
            <a:spLocks noGrp="1"/>
          </p:cNvSpPr>
          <p:nvPr>
            <p:ph idx="1"/>
          </p:nvPr>
        </p:nvSpPr>
        <p:spPr/>
        <p:txBody>
          <a:bodyPr/>
          <a:lstStyle/>
          <a:p>
            <a:pPr>
              <a:buFontTx/>
              <a:buNone/>
            </a:pPr>
            <a:r>
              <a:rPr lang="en-US" altLang="en-US" sz="2400" b="1" smtClean="0"/>
              <a:t>Medical Record Review Appeals</a:t>
            </a:r>
          </a:p>
          <a:p>
            <a:r>
              <a:rPr lang="en-US" altLang="en-US" sz="2000" smtClean="0"/>
              <a:t>MA organizations may appeal medical record review determinations from IVC/audit report of findings</a:t>
            </a:r>
          </a:p>
          <a:p>
            <a:pPr lvl="1"/>
            <a:r>
              <a:rPr lang="en-US" altLang="en-US" sz="2000" smtClean="0"/>
              <a:t>CMS will specify which HCCs are eligible for appeal</a:t>
            </a:r>
          </a:p>
          <a:p>
            <a:r>
              <a:rPr lang="en-US" altLang="en-US" sz="2000" smtClean="0"/>
              <a:t>MA organization appeal to CMS designated hearing officer</a:t>
            </a:r>
          </a:p>
          <a:p>
            <a:pPr lvl="1"/>
            <a:r>
              <a:rPr lang="en-US" altLang="en-US" sz="2000" smtClean="0"/>
              <a:t>Appeal-level medical record review conducted</a:t>
            </a:r>
          </a:p>
          <a:p>
            <a:pPr lvl="1"/>
            <a:r>
              <a:rPr lang="en-US" altLang="en-US" sz="2000" smtClean="0"/>
              <a:t>Decision made by hearing officer</a:t>
            </a:r>
          </a:p>
          <a:p>
            <a:pPr lvl="1"/>
            <a:r>
              <a:rPr lang="en-US" altLang="en-US" sz="2000" smtClean="0"/>
              <a:t>2</a:t>
            </a:r>
            <a:r>
              <a:rPr lang="en-US" altLang="en-US" sz="2000" baseline="30000" smtClean="0"/>
              <a:t>nd</a:t>
            </a:r>
            <a:r>
              <a:rPr lang="en-US" altLang="en-US" sz="2000" smtClean="0"/>
              <a:t> audit report of findings issued</a:t>
            </a:r>
          </a:p>
          <a:p>
            <a:r>
              <a:rPr lang="en-US" altLang="en-US" sz="2000" smtClean="0"/>
              <a:t>Discretionary CMS Administrator Review</a:t>
            </a:r>
          </a:p>
          <a:p>
            <a:endParaRPr lang="en-US" altLang="en-US" smtClean="0"/>
          </a:p>
        </p:txBody>
      </p:sp>
      <p:sp>
        <p:nvSpPr>
          <p:cNvPr id="204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37195EE-4FD2-49A0-85B1-FC47161FDC3F}" type="slidenum">
              <a:rPr lang="en-US" altLang="en-US" smtClean="0"/>
              <a:pPr eaLnBrk="1" hangingPunct="1"/>
              <a:t>18</a:t>
            </a:fld>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b="1" smtClean="0"/>
              <a:t>DATA VALIDATION</a:t>
            </a:r>
          </a:p>
        </p:txBody>
      </p:sp>
      <p:sp>
        <p:nvSpPr>
          <p:cNvPr id="21507" name="Content Placeholder 2"/>
          <p:cNvSpPr>
            <a:spLocks noGrp="1"/>
          </p:cNvSpPr>
          <p:nvPr>
            <p:ph idx="1"/>
          </p:nvPr>
        </p:nvSpPr>
        <p:spPr/>
        <p:txBody>
          <a:bodyPr/>
          <a:lstStyle/>
          <a:p>
            <a:pPr>
              <a:buFontTx/>
              <a:buNone/>
            </a:pPr>
            <a:r>
              <a:rPr lang="en-US" altLang="en-US" sz="2400" b="1" smtClean="0"/>
              <a:t>Payment Error Calculation Appeal</a:t>
            </a:r>
          </a:p>
          <a:p>
            <a:r>
              <a:rPr lang="en-US" altLang="en-US" sz="2000" smtClean="0"/>
              <a:t>Payment Error Calculation Appeals Eligibility Criteria</a:t>
            </a:r>
          </a:p>
          <a:p>
            <a:pPr lvl="1"/>
            <a:r>
              <a:rPr lang="en-US" altLang="en-US" sz="2000" smtClean="0"/>
              <a:t>MA organizations may choose to appeal CMS’ calculation of RADV, contract-level error-estimate</a:t>
            </a:r>
          </a:p>
          <a:p>
            <a:pPr lvl="1"/>
            <a:r>
              <a:rPr lang="en-US" altLang="en-US" sz="2000" smtClean="0"/>
              <a:t>MA organizations must adhere to established RADV audit requirements</a:t>
            </a:r>
          </a:p>
          <a:p>
            <a:pPr lvl="1"/>
            <a:r>
              <a:rPr lang="en-US" altLang="en-US" sz="2000" smtClean="0"/>
              <a:t>CMS’ payment error calculation methodology is not eligible for appeal</a:t>
            </a:r>
          </a:p>
          <a:p>
            <a:r>
              <a:rPr lang="en-US" altLang="en-US" sz="2000" smtClean="0"/>
              <a:t>Three stage process: </a:t>
            </a:r>
          </a:p>
          <a:p>
            <a:pPr lvl="1"/>
            <a:r>
              <a:rPr lang="en-US" altLang="en-US" sz="2000" smtClean="0"/>
              <a:t>Reconsideration</a:t>
            </a:r>
          </a:p>
          <a:p>
            <a:pPr lvl="1"/>
            <a:r>
              <a:rPr lang="en-US" altLang="en-US" sz="2000" smtClean="0"/>
              <a:t>Hearing</a:t>
            </a:r>
          </a:p>
          <a:p>
            <a:pPr lvl="1"/>
            <a:r>
              <a:rPr lang="en-US" altLang="en-US" sz="2000" smtClean="0"/>
              <a:t>Discretionary Administrator Review</a:t>
            </a:r>
          </a:p>
          <a:p>
            <a:endParaRPr lang="en-US" altLang="en-US" sz="2400" smtClean="0"/>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E84E6B-6E3F-4526-A97E-CD9B5744FCB5}" type="slidenum">
              <a:rPr lang="en-US" altLang="en-US" smtClean="0"/>
              <a:pPr eaLnBrk="1" hangingPunct="1"/>
              <a:t>19</a:t>
            </a:fld>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DD12DE-DCCD-4377-A519-7D6813D1A8C0}" type="slidenum">
              <a:rPr lang="en-US" altLang="en-US" smtClean="0"/>
              <a:pPr eaLnBrk="1" hangingPunct="1"/>
              <a:t>2</a:t>
            </a:fld>
            <a:endParaRPr lang="en-US" altLang="en-US" smtClean="0"/>
          </a:p>
        </p:txBody>
      </p:sp>
      <p:sp>
        <p:nvSpPr>
          <p:cNvPr id="4099" name="Rectangle 2"/>
          <p:cNvSpPr>
            <a:spLocks noGrp="1" noChangeArrowheads="1"/>
          </p:cNvSpPr>
          <p:nvPr>
            <p:ph type="title"/>
          </p:nvPr>
        </p:nvSpPr>
        <p:spPr>
          <a:xfrm>
            <a:off x="0" y="0"/>
            <a:ext cx="7112000" cy="1408113"/>
          </a:xfrm>
        </p:spPr>
        <p:txBody>
          <a:bodyPr/>
          <a:lstStyle/>
          <a:p>
            <a:pPr eaLnBrk="1" hangingPunct="1"/>
            <a:r>
              <a:rPr lang="en-US" altLang="en-US" sz="4000" b="1" smtClean="0"/>
              <a:t>Welcome to the April</a:t>
            </a:r>
            <a:br>
              <a:rPr lang="en-US" altLang="en-US" sz="4000" b="1" smtClean="0"/>
            </a:br>
            <a:r>
              <a:rPr lang="en-US" altLang="en-US" sz="4000" b="1" smtClean="0"/>
              <a:t>User Group</a:t>
            </a:r>
          </a:p>
        </p:txBody>
      </p:sp>
      <p:sp>
        <p:nvSpPr>
          <p:cNvPr id="4100" name="Rectangle 14"/>
          <p:cNvSpPr>
            <a:spLocks noGrp="1" noChangeArrowheads="1"/>
          </p:cNvSpPr>
          <p:nvPr>
            <p:ph type="body" idx="1"/>
          </p:nvPr>
        </p:nvSpPr>
        <p:spPr>
          <a:xfrm>
            <a:off x="609600" y="1874838"/>
            <a:ext cx="6553200" cy="4525962"/>
          </a:xfrm>
        </p:spPr>
        <p:txBody>
          <a:bodyPr/>
          <a:lstStyle/>
          <a:p>
            <a:pPr eaLnBrk="1" hangingPunct="1"/>
            <a:r>
              <a:rPr lang="en-US" altLang="en-US" smtClean="0"/>
              <a:t>Introduction</a:t>
            </a:r>
          </a:p>
          <a:p>
            <a:pPr eaLnBrk="1" hangingPunct="1"/>
            <a:r>
              <a:rPr lang="en-US" altLang="en-US" smtClean="0"/>
              <a:t>Payment Process</a:t>
            </a:r>
          </a:p>
          <a:p>
            <a:pPr eaLnBrk="1" hangingPunct="1"/>
            <a:r>
              <a:rPr lang="en-US" altLang="en-US" smtClean="0"/>
              <a:t>Data Validation</a:t>
            </a:r>
          </a:p>
          <a:p>
            <a:pPr eaLnBrk="1" hangingPunct="1"/>
            <a:r>
              <a:rPr lang="en-US" altLang="en-US" smtClean="0"/>
              <a:t>Operations Update</a:t>
            </a:r>
          </a:p>
          <a:p>
            <a:pPr eaLnBrk="1" hangingPunct="1"/>
            <a:r>
              <a:rPr lang="en-US" altLang="en-US" smtClean="0"/>
              <a:t>Questions and Answers</a:t>
            </a:r>
          </a:p>
          <a:p>
            <a:pPr eaLnBrk="1" hangingPunct="1"/>
            <a:r>
              <a:rPr lang="en-US" altLang="en-US" smtClean="0"/>
              <a:t>Closing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b="1" smtClean="0"/>
              <a:t>DATA VALIDATION</a:t>
            </a:r>
          </a:p>
        </p:txBody>
      </p:sp>
      <p:sp>
        <p:nvSpPr>
          <p:cNvPr id="22531" name="Content Placeholder 2"/>
          <p:cNvSpPr>
            <a:spLocks noGrp="1"/>
          </p:cNvSpPr>
          <p:nvPr>
            <p:ph idx="1"/>
          </p:nvPr>
        </p:nvSpPr>
        <p:spPr/>
        <p:txBody>
          <a:bodyPr/>
          <a:lstStyle/>
          <a:p>
            <a:r>
              <a:rPr lang="en-US" altLang="en-US" sz="2400" smtClean="0"/>
              <a:t>RADV Targeted 2007 Contract-Level Sample</a:t>
            </a:r>
          </a:p>
          <a:p>
            <a:pPr lvl="1"/>
            <a:r>
              <a:rPr lang="en-US" altLang="en-US" sz="2400" smtClean="0"/>
              <a:t>CMS will be providing appeals information</a:t>
            </a:r>
          </a:p>
          <a:p>
            <a:r>
              <a:rPr lang="en-US" altLang="en-US" sz="2400" smtClean="0"/>
              <a:t>RADV CY 2008 Contract-Level Sample</a:t>
            </a:r>
          </a:p>
          <a:p>
            <a:pPr lvl="1"/>
            <a:r>
              <a:rPr lang="en-US" altLang="en-US" sz="2400" smtClean="0"/>
              <a:t>Training will be held for selected MAOs</a:t>
            </a:r>
          </a:p>
          <a:p>
            <a:pPr lvl="2"/>
            <a:r>
              <a:rPr lang="en-US" altLang="en-US" smtClean="0"/>
              <a:t>In-person at CMS, and</a:t>
            </a:r>
          </a:p>
          <a:p>
            <a:pPr lvl="2"/>
            <a:r>
              <a:rPr lang="en-US" altLang="en-US" smtClean="0"/>
              <a:t>Via Webinar</a:t>
            </a:r>
          </a:p>
          <a:p>
            <a:endParaRPr lang="en-US" altLang="en-US" smtClean="0"/>
          </a:p>
        </p:txBody>
      </p:sp>
      <p:sp>
        <p:nvSpPr>
          <p:cNvPr id="225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431991F-F134-4C21-A289-01AC3EDF7D12}" type="slidenum">
              <a:rPr lang="en-US" altLang="en-US" smtClean="0"/>
              <a:pPr eaLnBrk="1" hangingPunct="1"/>
              <a:t>20</a:t>
            </a:fld>
            <a:endParaRPr lang="en-US"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666633"/>
                </a:solidFill>
              </a:rPr>
              <a:t>Operations updates</a:t>
            </a:r>
            <a:endParaRPr lang="en-US" dirty="0">
              <a:solidFill>
                <a:srgbClr val="666633"/>
              </a:solidFill>
            </a:endParaRPr>
          </a:p>
        </p:txBody>
      </p:sp>
      <p:sp>
        <p:nvSpPr>
          <p:cNvPr id="23554" name="Slide Number Placeholder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7EACD4A-6A62-458A-8CCA-CC14AD88D097}" type="slidenum">
              <a:rPr lang="en-US" altLang="en-US" smtClean="0"/>
              <a:pPr/>
              <a:t>21</a:t>
            </a:fld>
            <a:endParaRPr lang="en-US" altLang="en-US" smtClean="0"/>
          </a:p>
        </p:txBody>
      </p:sp>
      <p:sp>
        <p:nvSpPr>
          <p:cNvPr id="23555" name="WordArt 4"/>
          <p:cNvSpPr>
            <a:spLocks noChangeArrowheads="1" noChangeShapeType="1" noTextEdit="1"/>
          </p:cNvSpPr>
          <p:nvPr/>
        </p:nvSpPr>
        <p:spPr bwMode="auto">
          <a:xfrm>
            <a:off x="1143000" y="3467100"/>
            <a:ext cx="4905375" cy="790575"/>
          </a:xfrm>
          <a:prstGeom prst="rect">
            <a:avLst/>
          </a:prstGeom>
        </p:spPr>
        <p:txBody>
          <a:bodyPr wrap="none" fromWordArt="1">
            <a:prstTxWarp prst="textPlain">
              <a:avLst>
                <a:gd name="adj" fmla="val 50000"/>
              </a:avLst>
            </a:prstTxWarp>
          </a:bodyPr>
          <a:lstStyle/>
          <a:p>
            <a:pPr algn="ctr"/>
            <a:r>
              <a:rPr lang="en-US" sz="4400" kern="10" spc="880">
                <a:ln w="9525">
                  <a:solidFill>
                    <a:srgbClr val="666633"/>
                  </a:solid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OPERATIONS UPDATES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OPERATIONS</a:t>
            </a:r>
          </a:p>
        </p:txBody>
      </p:sp>
      <p:sp>
        <p:nvSpPr>
          <p:cNvPr id="24579" name="Content Placeholder 2"/>
          <p:cNvSpPr>
            <a:spLocks noGrp="1"/>
          </p:cNvSpPr>
          <p:nvPr>
            <p:ph idx="1"/>
          </p:nvPr>
        </p:nvSpPr>
        <p:spPr>
          <a:xfrm>
            <a:off x="381000" y="1524000"/>
            <a:ext cx="6400800" cy="4419600"/>
          </a:xfrm>
        </p:spPr>
        <p:txBody>
          <a:bodyPr/>
          <a:lstStyle/>
          <a:p>
            <a:pPr>
              <a:buFontTx/>
              <a:buNone/>
            </a:pPr>
            <a:endParaRPr lang="en-US" altLang="en-US" sz="2400" b="1" smtClean="0"/>
          </a:p>
          <a:p>
            <a:r>
              <a:rPr lang="en-US" altLang="en-US" sz="2400" b="1" smtClean="0"/>
              <a:t>Submission Information:</a:t>
            </a:r>
          </a:p>
          <a:p>
            <a:pPr lvl="1"/>
            <a:r>
              <a:rPr lang="en-US" altLang="en-US" sz="2200" smtClean="0"/>
              <a:t>Same submitter may transmit for several MA organizations.</a:t>
            </a:r>
          </a:p>
          <a:p>
            <a:pPr lvl="1"/>
            <a:r>
              <a:rPr lang="en-US" altLang="en-US" sz="2200" smtClean="0"/>
              <a:t>Multiple batches are allowed per Hxxxx number.</a:t>
            </a:r>
          </a:p>
          <a:p>
            <a:pPr lvl="1"/>
            <a:r>
              <a:rPr lang="en-US" altLang="en-US" sz="2200" smtClean="0"/>
              <a:t>More than one detail record (CCC) is allowed per HIC number.</a:t>
            </a:r>
          </a:p>
          <a:p>
            <a:pPr lvl="1"/>
            <a:r>
              <a:rPr lang="en-US" altLang="en-US" sz="2200" smtClean="0"/>
              <a:t>NPI </a:t>
            </a:r>
            <a:r>
              <a:rPr lang="en-US" altLang="en-US" sz="2000" smtClean="0"/>
              <a:t>(National Provider Identifier)</a:t>
            </a:r>
            <a:r>
              <a:rPr lang="en-US" altLang="en-US" sz="2200" smtClean="0"/>
              <a:t> is not required for risk adjustment.</a:t>
            </a:r>
          </a:p>
          <a:p>
            <a:pPr lvl="1"/>
            <a:r>
              <a:rPr lang="en-US" altLang="en-US" sz="2200" smtClean="0"/>
              <a:t>Once a cluster is submitted and stored, it is not necessary/required to resubmit.</a:t>
            </a:r>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14F0E9-D209-4588-81D0-14AD9C6B9AF7}" type="slidenum">
              <a:rPr lang="en-US" altLang="en-US" smtClean="0"/>
              <a:pPr eaLnBrk="1" hangingPunct="1"/>
              <a:t>22</a:t>
            </a:fld>
            <a:endParaRPr lang="en-US"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smtClean="0"/>
              <a:t>CSSC FAQ’s</a:t>
            </a:r>
          </a:p>
        </p:txBody>
      </p:sp>
      <p:sp>
        <p:nvSpPr>
          <p:cNvPr id="25603" name="Rectangle 3"/>
          <p:cNvSpPr>
            <a:spLocks noGrp="1" noChangeArrowheads="1"/>
          </p:cNvSpPr>
          <p:nvPr>
            <p:ph type="body" idx="1"/>
          </p:nvPr>
        </p:nvSpPr>
        <p:spPr/>
        <p:txBody>
          <a:bodyPr/>
          <a:lstStyle/>
          <a:p>
            <a:pPr>
              <a:lnSpc>
                <a:spcPct val="80000"/>
              </a:lnSpc>
            </a:pPr>
            <a:r>
              <a:rPr lang="en-US" altLang="en-US" sz="1800" smtClean="0"/>
              <a:t>Q. Can I delete all the errors I received in my file, to lower my error percentage rate? </a:t>
            </a:r>
          </a:p>
          <a:p>
            <a:pPr>
              <a:lnSpc>
                <a:spcPct val="80000"/>
              </a:lnSpc>
            </a:pPr>
            <a:endParaRPr lang="en-US" altLang="en-US" sz="1800" smtClean="0"/>
          </a:p>
          <a:p>
            <a:pPr>
              <a:lnSpc>
                <a:spcPct val="80000"/>
              </a:lnSpc>
            </a:pPr>
            <a:r>
              <a:rPr lang="en-US" altLang="en-US" sz="1800" smtClean="0"/>
              <a:t>A. No - claims that receive an error are not stored. In order for an error to be deleted it must be stored in the system.   </a:t>
            </a:r>
          </a:p>
          <a:p>
            <a:pPr>
              <a:lnSpc>
                <a:spcPct val="80000"/>
              </a:lnSpc>
            </a:pPr>
            <a:endParaRPr lang="en-US" altLang="en-US" sz="1800" smtClean="0"/>
          </a:p>
          <a:p>
            <a:pPr>
              <a:lnSpc>
                <a:spcPct val="80000"/>
              </a:lnSpc>
            </a:pPr>
            <a:r>
              <a:rPr lang="en-US" altLang="en-US" sz="1800" smtClean="0"/>
              <a:t>Q. Why is risk adjustment important to physicians and providers?</a:t>
            </a:r>
            <a:r>
              <a:rPr lang="en-US" altLang="en-US" sz="2400" smtClean="0"/>
              <a:t> </a:t>
            </a:r>
          </a:p>
          <a:p>
            <a:pPr>
              <a:lnSpc>
                <a:spcPct val="80000"/>
              </a:lnSpc>
            </a:pPr>
            <a:endParaRPr lang="en-US" altLang="en-US" sz="1800" smtClean="0"/>
          </a:p>
          <a:p>
            <a:pPr>
              <a:lnSpc>
                <a:spcPct val="80000"/>
              </a:lnSpc>
            </a:pPr>
            <a:r>
              <a:rPr lang="en-US" altLang="en-US" sz="1800" smtClean="0"/>
              <a:t>A. The risk adjustment model relies on the ICD-9-CM diagnosis codes to prospectively reimburse MA organizations based on the health status of their enrolled beneficiaries.  Physicians and providers must focus attention on complete and accurate diagnosis reporting according to the official ICD-9-CM coding guidelines.</a:t>
            </a:r>
          </a:p>
          <a:p>
            <a:pPr>
              <a:lnSpc>
                <a:spcPct val="80000"/>
              </a:lnSpc>
            </a:pPr>
            <a:endParaRPr lang="en-US" altLang="en-US" sz="2400" smtClean="0"/>
          </a:p>
          <a:p>
            <a:pPr>
              <a:lnSpc>
                <a:spcPct val="80000"/>
              </a:lnSpc>
              <a:buFontTx/>
              <a:buNone/>
            </a:pPr>
            <a:endParaRPr lang="en-US" altLang="en-US" sz="2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666633"/>
                </a:solidFill>
              </a:rPr>
              <a:t>Technical Assistance updates</a:t>
            </a:r>
            <a:endParaRPr lang="en-US" dirty="0">
              <a:solidFill>
                <a:srgbClr val="666633"/>
              </a:solidFill>
            </a:endParaRPr>
          </a:p>
        </p:txBody>
      </p:sp>
      <p:sp>
        <p:nvSpPr>
          <p:cNvPr id="26626" name="Slide Number Placeholder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21D058A-C00C-4893-B61D-8C823D144B0E}" type="slidenum">
              <a:rPr lang="en-US" altLang="en-US" smtClean="0"/>
              <a:pPr/>
              <a:t>24</a:t>
            </a:fld>
            <a:endParaRPr lang="en-US" altLang="en-US" smtClean="0"/>
          </a:p>
        </p:txBody>
      </p:sp>
      <p:grpSp>
        <p:nvGrpSpPr>
          <p:cNvPr id="26628" name="Group 7" title="Technical Assistance Updates"/>
          <p:cNvGrpSpPr>
            <a:grpSpLocks/>
          </p:cNvGrpSpPr>
          <p:nvPr/>
        </p:nvGrpSpPr>
        <p:grpSpPr bwMode="auto">
          <a:xfrm>
            <a:off x="1143000" y="3124200"/>
            <a:ext cx="4905375" cy="1628775"/>
            <a:chOff x="720" y="1968"/>
            <a:chExt cx="3090" cy="1026"/>
          </a:xfrm>
        </p:grpSpPr>
        <p:sp>
          <p:nvSpPr>
            <p:cNvPr id="26629" name="WordArt 4"/>
            <p:cNvSpPr>
              <a:spLocks noChangeArrowheads="1" noChangeShapeType="1" noTextEdit="1"/>
            </p:cNvSpPr>
            <p:nvPr/>
          </p:nvSpPr>
          <p:spPr bwMode="auto">
            <a:xfrm>
              <a:off x="720" y="1968"/>
              <a:ext cx="3090" cy="498"/>
            </a:xfrm>
            <a:prstGeom prst="rect">
              <a:avLst/>
            </a:prstGeom>
          </p:spPr>
          <p:txBody>
            <a:bodyPr wrap="none" fromWordArt="1">
              <a:prstTxWarp prst="textPlain">
                <a:avLst>
                  <a:gd name="adj" fmla="val 50000"/>
                </a:avLst>
              </a:prstTxWarp>
            </a:bodyPr>
            <a:lstStyle/>
            <a:p>
              <a:pPr algn="ctr"/>
              <a:r>
                <a:rPr lang="en-US" sz="4400" kern="10" spc="880">
                  <a:ln w="9525">
                    <a:solidFill>
                      <a:srgbClr val="666633"/>
                    </a:solid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TECHNICAL ASSISTANCE</a:t>
              </a:r>
            </a:p>
          </p:txBody>
        </p:sp>
        <p:sp>
          <p:nvSpPr>
            <p:cNvPr id="26630" name="WordArt 6"/>
            <p:cNvSpPr>
              <a:spLocks noChangeArrowheads="1" noChangeShapeType="1" noTextEdit="1"/>
            </p:cNvSpPr>
            <p:nvPr/>
          </p:nvSpPr>
          <p:spPr bwMode="auto">
            <a:xfrm>
              <a:off x="1208" y="2592"/>
              <a:ext cx="2160" cy="402"/>
            </a:xfrm>
            <a:prstGeom prst="rect">
              <a:avLst/>
            </a:prstGeom>
          </p:spPr>
          <p:txBody>
            <a:bodyPr wrap="none" fromWordArt="1">
              <a:prstTxWarp prst="textPlain">
                <a:avLst>
                  <a:gd name="adj" fmla="val 50000"/>
                </a:avLst>
              </a:prstTxWarp>
            </a:bodyPr>
            <a:lstStyle/>
            <a:p>
              <a:pPr algn="ctr"/>
              <a:r>
                <a:rPr lang="en-US" sz="4400" kern="10" spc="880">
                  <a:ln w="9525">
                    <a:solidFill>
                      <a:srgbClr val="666633"/>
                    </a:solid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UPDATES</a:t>
              </a: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itle 1"/>
          <p:cNvSpPr>
            <a:spLocks noGrp="1"/>
          </p:cNvSpPr>
          <p:nvPr>
            <p:ph type="title"/>
          </p:nvPr>
        </p:nvSpPr>
        <p:spPr/>
        <p:txBody>
          <a:bodyPr/>
          <a:lstStyle/>
          <a:p>
            <a:r>
              <a:rPr lang="en-US" altLang="en-US" b="1" dirty="0"/>
              <a:t>TECHNICAL ASSISTANCE UPDATES</a:t>
            </a:r>
            <a:endParaRPr lang="en-US" altLang="en-US" dirty="0" smtClean="0"/>
          </a:p>
        </p:txBody>
      </p:sp>
      <p:sp>
        <p:nvSpPr>
          <p:cNvPr id="4" name="Content Placeholder 3"/>
          <p:cNvSpPr>
            <a:spLocks noGrp="1"/>
          </p:cNvSpPr>
          <p:nvPr>
            <p:ph idx="1"/>
          </p:nvPr>
        </p:nvSpPr>
        <p:spPr/>
        <p:txBody>
          <a:bodyPr/>
          <a:lstStyle/>
          <a:p>
            <a:endParaRPr lang="en-US"/>
          </a:p>
        </p:txBody>
      </p:sp>
      <p:sp>
        <p:nvSpPr>
          <p:cNvPr id="27650" name="Slide Number Placeholder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52100CB-12BB-4D84-8074-0B79CC386384}" type="slidenum">
              <a:rPr lang="en-US" altLang="en-US" smtClean="0"/>
              <a:pPr/>
              <a:t>25</a:t>
            </a:fld>
            <a:endParaRPr lang="en-US" altLang="en-US" smtClean="0"/>
          </a:p>
        </p:txBody>
      </p:sp>
      <p:sp>
        <p:nvSpPr>
          <p:cNvPr id="8" name="Rectangle 4"/>
          <p:cNvSpPr txBox="1">
            <a:spLocks noChangeArrowheads="1"/>
          </p:cNvSpPr>
          <p:nvPr/>
        </p:nvSpPr>
        <p:spPr bwMode="auto">
          <a:xfrm>
            <a:off x="152400" y="2057400"/>
            <a:ext cx="6629400" cy="4191000"/>
          </a:xfrm>
          <a:prstGeom prst="rect">
            <a:avLst/>
          </a:prstGeom>
          <a:noFill/>
          <a:ln w="9525">
            <a:noFill/>
            <a:miter lim="800000"/>
            <a:headEnd/>
            <a:tailEnd/>
          </a:ln>
        </p:spPr>
        <p:txBody>
          <a:bodyPr/>
          <a:lstStyle/>
          <a:p>
            <a:pPr marL="742950" lvl="1" indent="-285750" algn="ctr">
              <a:spcBef>
                <a:spcPct val="20000"/>
              </a:spcBef>
              <a:defRPr/>
            </a:pPr>
            <a:r>
              <a:rPr lang="en-US" sz="3200" b="1" kern="0" dirty="0">
                <a:latin typeface="+mn-lt"/>
              </a:rPr>
              <a:t>Next User Group Meeting</a:t>
            </a:r>
          </a:p>
          <a:p>
            <a:pPr marL="742950" lvl="1" indent="-285750" algn="ctr">
              <a:spcBef>
                <a:spcPct val="20000"/>
              </a:spcBef>
              <a:defRPr/>
            </a:pPr>
            <a:r>
              <a:rPr lang="en-US" sz="3200" b="1" kern="0" dirty="0">
                <a:latin typeface="+mn-lt"/>
              </a:rPr>
              <a:t>May 19, 2010</a:t>
            </a:r>
          </a:p>
          <a:p>
            <a:pPr marL="742950" lvl="1" indent="-285750" algn="ctr">
              <a:spcBef>
                <a:spcPct val="20000"/>
              </a:spcBef>
              <a:defRPr/>
            </a:pPr>
            <a:endParaRPr lang="en-US" sz="3200" b="1" kern="0" dirty="0">
              <a:latin typeface="+mn-lt"/>
            </a:endParaRPr>
          </a:p>
          <a:p>
            <a:pPr marL="742950" lvl="1" indent="-285750" algn="ctr">
              <a:spcBef>
                <a:spcPct val="20000"/>
              </a:spcBef>
              <a:defRPr/>
            </a:pPr>
            <a:r>
              <a:rPr lang="en-US" sz="3200" b="1" kern="0" dirty="0">
                <a:latin typeface="+mn-lt"/>
              </a:rPr>
              <a:t>New participants can register to attend the UG session from the </a:t>
            </a:r>
            <a:r>
              <a:rPr lang="en-US" sz="3200" b="1" kern="0" dirty="0">
                <a:latin typeface="+mn-lt"/>
                <a:hlinkClick r:id="rId3"/>
              </a:rPr>
              <a:t>www.TARSC.info</a:t>
            </a:r>
            <a:endParaRPr lang="en-US" sz="3200" b="1" kern="0" dirty="0">
              <a:latin typeface="+mn-lt"/>
            </a:endParaRPr>
          </a:p>
          <a:p>
            <a:pPr marL="742950" lvl="1" indent="-285750" algn="ctr">
              <a:spcBef>
                <a:spcPct val="20000"/>
              </a:spcBef>
              <a:defRPr/>
            </a:pPr>
            <a:r>
              <a:rPr lang="en-US" sz="3200" b="1" kern="0" dirty="0">
                <a:latin typeface="+mn-lt"/>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666633"/>
                </a:solidFill>
              </a:rPr>
              <a:t>Questions &amp; Answers</a:t>
            </a:r>
            <a:endParaRPr lang="en-US" dirty="0">
              <a:solidFill>
                <a:srgbClr val="666633"/>
              </a:solidFill>
            </a:endParaRPr>
          </a:p>
        </p:txBody>
      </p:sp>
      <p:sp>
        <p:nvSpPr>
          <p:cNvPr id="28674" name="Slide Number Placeholder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F03DC85-C073-428D-AD42-DED980E3E3FA}" type="slidenum">
              <a:rPr lang="en-US" altLang="en-US" smtClean="0"/>
              <a:pPr/>
              <a:t>26</a:t>
            </a:fld>
            <a:endParaRPr lang="en-US" altLang="en-US" smtClean="0"/>
          </a:p>
        </p:txBody>
      </p:sp>
      <p:sp>
        <p:nvSpPr>
          <p:cNvPr id="28675" name="WordArt 4"/>
          <p:cNvSpPr>
            <a:spLocks noChangeArrowheads="1" noChangeShapeType="1" noTextEdit="1"/>
          </p:cNvSpPr>
          <p:nvPr/>
        </p:nvSpPr>
        <p:spPr bwMode="auto">
          <a:xfrm>
            <a:off x="1143000" y="3352800"/>
            <a:ext cx="5029200" cy="904875"/>
          </a:xfrm>
          <a:prstGeom prst="rect">
            <a:avLst/>
          </a:prstGeom>
        </p:spPr>
        <p:txBody>
          <a:bodyPr wrap="none" fromWordArt="1">
            <a:prstTxWarp prst="textPlain">
              <a:avLst>
                <a:gd name="adj" fmla="val 50000"/>
              </a:avLst>
            </a:prstTxWarp>
          </a:bodyPr>
          <a:lstStyle/>
          <a:p>
            <a:pPr algn="ctr"/>
            <a:r>
              <a:rPr lang="en-US" sz="4400" kern="10" spc="880">
                <a:ln w="9525">
                  <a:solidFill>
                    <a:srgbClr val="666633"/>
                  </a:solid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QUESTIONS &amp; ANSWERS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666633"/>
                </a:solidFill>
              </a:rPr>
              <a:t>Closing</a:t>
            </a:r>
            <a:endParaRPr lang="en-US" dirty="0">
              <a:solidFill>
                <a:srgbClr val="666633"/>
              </a:solidFill>
            </a:endParaRPr>
          </a:p>
        </p:txBody>
      </p:sp>
      <p:sp>
        <p:nvSpPr>
          <p:cNvPr id="29698" name="Slide Number Placeholder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1D20DA0-71E0-4569-A095-8928C78C7F55}" type="slidenum">
              <a:rPr lang="en-US" altLang="en-US" smtClean="0"/>
              <a:pPr/>
              <a:t>27</a:t>
            </a:fld>
            <a:endParaRPr lang="en-US" altLang="en-US" smtClean="0"/>
          </a:p>
        </p:txBody>
      </p:sp>
      <p:sp>
        <p:nvSpPr>
          <p:cNvPr id="29699" name="WordArt 4"/>
          <p:cNvSpPr>
            <a:spLocks noChangeArrowheads="1" noChangeShapeType="1" noTextEdit="1"/>
          </p:cNvSpPr>
          <p:nvPr/>
        </p:nvSpPr>
        <p:spPr bwMode="auto">
          <a:xfrm>
            <a:off x="1676400" y="3657600"/>
            <a:ext cx="3505200" cy="600075"/>
          </a:xfrm>
          <a:prstGeom prst="rect">
            <a:avLst/>
          </a:prstGeom>
        </p:spPr>
        <p:txBody>
          <a:bodyPr wrap="none" fromWordArt="1">
            <a:prstTxWarp prst="textPlain">
              <a:avLst>
                <a:gd name="adj" fmla="val 50000"/>
              </a:avLst>
            </a:prstTxWarp>
          </a:bodyPr>
          <a:lstStyle/>
          <a:p>
            <a:pPr algn="ctr"/>
            <a:r>
              <a:rPr lang="en-US" sz="4400" kern="10" spc="880">
                <a:ln w="9525">
                  <a:solidFill>
                    <a:srgbClr val="666633"/>
                  </a:solid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CLOSING</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p:txBody>
          <a:bodyPr/>
          <a:lstStyle/>
          <a:p>
            <a:pPr>
              <a:lnSpc>
                <a:spcPct val="80000"/>
              </a:lnSpc>
            </a:pPr>
            <a:r>
              <a:rPr lang="en-US" altLang="en-US" sz="1600" smtClean="0"/>
              <a:t>Sean Creighton (Director, Division of Risk Adjustment &amp; Payment Policy)</a:t>
            </a:r>
          </a:p>
          <a:p>
            <a:pPr>
              <a:lnSpc>
                <a:spcPct val="80000"/>
              </a:lnSpc>
              <a:buFontTx/>
              <a:buNone/>
            </a:pPr>
            <a:r>
              <a:rPr lang="en-US" altLang="en-US" sz="1600" smtClean="0"/>
              <a:t>       </a:t>
            </a:r>
            <a:r>
              <a:rPr lang="en-US" altLang="en-US" sz="1600" smtClean="0">
                <a:solidFill>
                  <a:srgbClr val="990033"/>
                </a:solidFill>
                <a:hlinkClick r:id="rId2"/>
              </a:rPr>
              <a:t>Sean.Creighton@cms.hhs.gov</a:t>
            </a:r>
            <a:endParaRPr lang="en-US" altLang="en-US" sz="1600" smtClean="0">
              <a:solidFill>
                <a:srgbClr val="990033"/>
              </a:solidFill>
            </a:endParaRPr>
          </a:p>
          <a:p>
            <a:pPr>
              <a:lnSpc>
                <a:spcPct val="80000"/>
              </a:lnSpc>
            </a:pPr>
            <a:r>
              <a:rPr lang="en-US" altLang="en-US" sz="1600" smtClean="0"/>
              <a:t>Henry Thomas (Training, Project Officer)</a:t>
            </a:r>
          </a:p>
          <a:p>
            <a:pPr>
              <a:lnSpc>
                <a:spcPct val="80000"/>
              </a:lnSpc>
              <a:buFontTx/>
              <a:buNone/>
            </a:pPr>
            <a:r>
              <a:rPr lang="en-US" altLang="en-US" sz="1600" smtClean="0"/>
              <a:t>      </a:t>
            </a:r>
            <a:r>
              <a:rPr lang="en-US" altLang="en-US" sz="1600" smtClean="0">
                <a:solidFill>
                  <a:schemeClr val="hlink"/>
                </a:solidFill>
                <a:hlinkClick r:id="rId3"/>
              </a:rPr>
              <a:t>Henry.Thomas@cms.hhs.gov</a:t>
            </a:r>
            <a:endParaRPr lang="en-US" altLang="en-US" sz="1600" smtClean="0">
              <a:solidFill>
                <a:schemeClr val="hlink"/>
              </a:solidFill>
            </a:endParaRPr>
          </a:p>
          <a:p>
            <a:pPr>
              <a:lnSpc>
                <a:spcPct val="80000"/>
              </a:lnSpc>
            </a:pPr>
            <a:r>
              <a:rPr lang="en-US" altLang="en-US" sz="1600" smtClean="0"/>
              <a:t>Louis Johnson (FERAS,GTL)</a:t>
            </a:r>
          </a:p>
          <a:p>
            <a:pPr>
              <a:lnSpc>
                <a:spcPct val="80000"/>
              </a:lnSpc>
              <a:buFontTx/>
              <a:buNone/>
            </a:pPr>
            <a:r>
              <a:rPr lang="en-US" altLang="en-US" sz="1600" smtClean="0">
                <a:solidFill>
                  <a:schemeClr val="hlink"/>
                </a:solidFill>
              </a:rPr>
              <a:t>       </a:t>
            </a:r>
            <a:r>
              <a:rPr lang="en-US" altLang="en-US" sz="1600" smtClean="0">
                <a:solidFill>
                  <a:schemeClr val="hlink"/>
                </a:solidFill>
                <a:hlinkClick r:id="rId4"/>
              </a:rPr>
              <a:t>Louis.Johnson@cms.hhs.gov</a:t>
            </a:r>
            <a:endParaRPr lang="en-US" altLang="en-US" sz="1600" smtClean="0">
              <a:solidFill>
                <a:schemeClr val="hlink"/>
              </a:solidFill>
            </a:endParaRPr>
          </a:p>
          <a:p>
            <a:pPr>
              <a:lnSpc>
                <a:spcPct val="80000"/>
              </a:lnSpc>
            </a:pPr>
            <a:r>
              <a:rPr lang="en-US" altLang="en-US" sz="1600" smtClean="0"/>
              <a:t>Chanda.McNeal (RAS Payment)</a:t>
            </a:r>
          </a:p>
          <a:p>
            <a:pPr>
              <a:lnSpc>
                <a:spcPct val="80000"/>
              </a:lnSpc>
              <a:buFontTx/>
              <a:buNone/>
            </a:pPr>
            <a:r>
              <a:rPr lang="en-US" altLang="en-US" sz="1600" smtClean="0">
                <a:solidFill>
                  <a:schemeClr val="hlink"/>
                </a:solidFill>
              </a:rPr>
              <a:t>       </a:t>
            </a:r>
            <a:r>
              <a:rPr lang="en-US" altLang="en-US" sz="1600" smtClean="0">
                <a:solidFill>
                  <a:schemeClr val="hlink"/>
                </a:solidFill>
                <a:hlinkClick r:id="rId5"/>
              </a:rPr>
              <a:t>Chanda.mcneal@cms.hhs.gov</a:t>
            </a:r>
            <a:endParaRPr lang="en-US" altLang="en-US" sz="1600" smtClean="0">
              <a:solidFill>
                <a:schemeClr val="hlink"/>
              </a:solidFill>
            </a:endParaRPr>
          </a:p>
          <a:p>
            <a:pPr>
              <a:lnSpc>
                <a:spcPct val="80000"/>
              </a:lnSpc>
            </a:pPr>
            <a:r>
              <a:rPr lang="en-US" altLang="en-US" sz="1600" smtClean="0"/>
              <a:t>Payment Research</a:t>
            </a:r>
          </a:p>
          <a:p>
            <a:pPr>
              <a:lnSpc>
                <a:spcPct val="80000"/>
              </a:lnSpc>
              <a:buFontTx/>
              <a:buNone/>
            </a:pPr>
            <a:r>
              <a:rPr lang="en-US" altLang="en-US" sz="1600" smtClean="0">
                <a:solidFill>
                  <a:schemeClr val="hlink"/>
                </a:solidFill>
              </a:rPr>
              <a:t>       </a:t>
            </a:r>
            <a:r>
              <a:rPr lang="en-US" altLang="en-US" sz="1600" smtClean="0">
                <a:solidFill>
                  <a:schemeClr val="hlink"/>
                </a:solidFill>
                <a:hlinkClick r:id="rId6"/>
              </a:rPr>
              <a:t>analyst@askriskadjustment.com</a:t>
            </a:r>
            <a:endParaRPr lang="en-US" altLang="en-US" sz="1600" smtClean="0">
              <a:solidFill>
                <a:schemeClr val="hlink"/>
              </a:solidFill>
            </a:endParaRPr>
          </a:p>
          <a:p>
            <a:pPr>
              <a:lnSpc>
                <a:spcPct val="80000"/>
              </a:lnSpc>
            </a:pPr>
            <a:r>
              <a:rPr lang="en-US" altLang="en-US" sz="1600" smtClean="0"/>
              <a:t>Jennifer Harlow (RADV)</a:t>
            </a:r>
          </a:p>
          <a:p>
            <a:pPr>
              <a:lnSpc>
                <a:spcPct val="80000"/>
              </a:lnSpc>
              <a:buFontTx/>
              <a:buNone/>
            </a:pPr>
            <a:r>
              <a:rPr lang="en-US" altLang="en-US" sz="1600" smtClean="0">
                <a:solidFill>
                  <a:schemeClr val="hlink"/>
                </a:solidFill>
              </a:rPr>
              <a:t>       </a:t>
            </a:r>
            <a:r>
              <a:rPr lang="en-US" altLang="en-US" sz="1600" smtClean="0">
                <a:solidFill>
                  <a:schemeClr val="hlink"/>
                </a:solidFill>
                <a:hlinkClick r:id="rId7"/>
              </a:rPr>
              <a:t>Jennifer.Harlow@cms.hhs.gov</a:t>
            </a:r>
            <a:endParaRPr lang="en-US" altLang="en-US" sz="1600" smtClean="0">
              <a:solidFill>
                <a:schemeClr val="hlink"/>
              </a:solidFill>
            </a:endParaRPr>
          </a:p>
          <a:p>
            <a:pPr>
              <a:lnSpc>
                <a:spcPct val="80000"/>
              </a:lnSpc>
            </a:pPr>
            <a:r>
              <a:rPr lang="en-US" altLang="en-US" sz="1600" smtClean="0"/>
              <a:t>Lateefah Hughes (RADV)</a:t>
            </a:r>
          </a:p>
          <a:p>
            <a:pPr>
              <a:lnSpc>
                <a:spcPct val="80000"/>
              </a:lnSpc>
              <a:buFontTx/>
              <a:buNone/>
            </a:pPr>
            <a:r>
              <a:rPr lang="en-US" altLang="en-US" sz="1600" smtClean="0">
                <a:solidFill>
                  <a:schemeClr val="hlink"/>
                </a:solidFill>
              </a:rPr>
              <a:t>       </a:t>
            </a:r>
            <a:r>
              <a:rPr lang="en-US" altLang="en-US" sz="1600" u="sng" smtClean="0">
                <a:solidFill>
                  <a:schemeClr val="hlink"/>
                </a:solidFill>
                <a:hlinkClick r:id="rId8"/>
              </a:rPr>
              <a:t>L</a:t>
            </a:r>
            <a:r>
              <a:rPr lang="en-US" altLang="en-US" sz="1600" smtClean="0">
                <a:solidFill>
                  <a:schemeClr val="hlink"/>
                </a:solidFill>
                <a:hlinkClick r:id="rId8"/>
              </a:rPr>
              <a:t>ateefah.Hughes@cms.hhs.gov</a:t>
            </a:r>
            <a:endParaRPr lang="en-US" altLang="en-US" sz="1600" smtClean="0">
              <a:solidFill>
                <a:schemeClr val="hlink"/>
              </a:solidFill>
            </a:endParaRPr>
          </a:p>
          <a:p>
            <a:pPr>
              <a:lnSpc>
                <a:spcPct val="80000"/>
              </a:lnSpc>
            </a:pPr>
            <a:r>
              <a:rPr lang="en-US" altLang="en-US" sz="1600" smtClean="0"/>
              <a:t>Mary Guy (RADV)</a:t>
            </a:r>
          </a:p>
          <a:p>
            <a:pPr>
              <a:lnSpc>
                <a:spcPct val="80000"/>
              </a:lnSpc>
              <a:buFontTx/>
              <a:buNone/>
            </a:pPr>
            <a:r>
              <a:rPr lang="en-US" altLang="en-US" sz="1600" smtClean="0">
                <a:solidFill>
                  <a:schemeClr val="hlink"/>
                </a:solidFill>
              </a:rPr>
              <a:t>       </a:t>
            </a:r>
            <a:r>
              <a:rPr lang="en-US" altLang="en-US" sz="1600" smtClean="0">
                <a:solidFill>
                  <a:schemeClr val="hlink"/>
                </a:solidFill>
                <a:hlinkClick r:id="rId9"/>
              </a:rPr>
              <a:t>mary.guy@cms.hhs.gov</a:t>
            </a:r>
            <a:endParaRPr lang="en-US" altLang="en-US" sz="1600" smtClean="0">
              <a:solidFill>
                <a:schemeClr val="hlink"/>
              </a:solidFill>
            </a:endParaRPr>
          </a:p>
          <a:p>
            <a:pPr>
              <a:lnSpc>
                <a:spcPct val="80000"/>
              </a:lnSpc>
            </a:pPr>
            <a:r>
              <a:rPr lang="en-US" altLang="en-US" sz="1600" smtClean="0"/>
              <a:t>LTC - </a:t>
            </a:r>
            <a:r>
              <a:rPr lang="en-US" altLang="en-US" sz="1600" smtClean="0">
                <a:solidFill>
                  <a:schemeClr val="hlink"/>
                </a:solidFill>
              </a:rPr>
              <a:t>www.tarsc.info</a:t>
            </a:r>
          </a:p>
          <a:p>
            <a:pPr>
              <a:lnSpc>
                <a:spcPct val="80000"/>
              </a:lnSpc>
            </a:pPr>
            <a:r>
              <a:rPr lang="en-US" altLang="en-US" sz="1600" smtClean="0"/>
              <a:t>CSSC - </a:t>
            </a:r>
            <a:r>
              <a:rPr lang="en-US" altLang="en-US" sz="1600" smtClean="0">
                <a:solidFill>
                  <a:schemeClr val="hlink"/>
                </a:solidFill>
              </a:rPr>
              <a:t>www.csscoperations.com</a:t>
            </a:r>
          </a:p>
          <a:p>
            <a:pPr>
              <a:lnSpc>
                <a:spcPct val="80000"/>
              </a:lnSpc>
              <a:buFontTx/>
              <a:buNone/>
            </a:pPr>
            <a:endParaRPr lang="en-US" altLang="en-US" sz="1400" smtClean="0">
              <a:solidFill>
                <a:schemeClr val="hlink"/>
              </a:solidFill>
            </a:endParaRPr>
          </a:p>
          <a:p>
            <a:pPr>
              <a:lnSpc>
                <a:spcPct val="80000"/>
              </a:lnSpc>
            </a:pPr>
            <a:endParaRPr lang="en-US" altLang="en-US" sz="900" smtClean="0">
              <a:solidFill>
                <a:schemeClr val="hlink"/>
              </a:solidFill>
            </a:endParaRPr>
          </a:p>
          <a:p>
            <a:pPr>
              <a:lnSpc>
                <a:spcPct val="80000"/>
              </a:lnSpc>
            </a:pPr>
            <a:endParaRPr lang="en-US" altLang="en-US" sz="900" smtClean="0">
              <a:solidFill>
                <a:schemeClr val="hlink"/>
              </a:solidFill>
            </a:endParaRPr>
          </a:p>
          <a:p>
            <a:pPr>
              <a:lnSpc>
                <a:spcPct val="80000"/>
              </a:lnSpc>
            </a:pPr>
            <a:endParaRPr lang="en-US" altLang="en-US" sz="900" smtClean="0">
              <a:solidFill>
                <a:schemeClr val="hlink"/>
              </a:solidFill>
            </a:endParaRPr>
          </a:p>
          <a:p>
            <a:pPr>
              <a:lnSpc>
                <a:spcPct val="80000"/>
              </a:lnSpc>
            </a:pPr>
            <a:endParaRPr lang="en-US" altLang="en-US" sz="900" smtClean="0">
              <a:solidFill>
                <a:schemeClr val="hlink"/>
              </a:solidFill>
            </a:endParaRPr>
          </a:p>
          <a:p>
            <a:pPr>
              <a:lnSpc>
                <a:spcPct val="80000"/>
              </a:lnSpc>
            </a:pPr>
            <a:endParaRPr lang="en-US" altLang="en-US" sz="900" smtClean="0">
              <a:solidFill>
                <a:schemeClr val="hlink"/>
              </a:solidFill>
            </a:endParaRPr>
          </a:p>
          <a:p>
            <a:pPr>
              <a:lnSpc>
                <a:spcPct val="80000"/>
              </a:lnSpc>
            </a:pPr>
            <a:endParaRPr lang="en-US" altLang="en-US" sz="900" smtClean="0">
              <a:solidFill>
                <a:schemeClr val="hlink"/>
              </a:solidFill>
            </a:endParaRPr>
          </a:p>
          <a:p>
            <a:pPr>
              <a:lnSpc>
                <a:spcPct val="80000"/>
              </a:lnSpc>
            </a:pPr>
            <a:endParaRPr lang="en-US" altLang="en-US" sz="900" smtClean="0">
              <a:solidFill>
                <a:schemeClr val="hlink"/>
              </a:solidFill>
            </a:endParaRPr>
          </a:p>
          <a:p>
            <a:pPr>
              <a:lnSpc>
                <a:spcPct val="80000"/>
              </a:lnSpc>
            </a:pPr>
            <a:endParaRPr lang="en-US" altLang="en-US" sz="900" smtClean="0">
              <a:solidFill>
                <a:schemeClr val="hlink"/>
              </a:solidFill>
            </a:endParaRPr>
          </a:p>
        </p:txBody>
      </p:sp>
      <p:sp>
        <p:nvSpPr>
          <p:cNvPr id="30723" name="Rectangle 2"/>
          <p:cNvSpPr>
            <a:spLocks noGrp="1" noChangeArrowheads="1"/>
          </p:cNvSpPr>
          <p:nvPr>
            <p:ph type="title"/>
          </p:nvPr>
        </p:nvSpPr>
        <p:spPr/>
        <p:txBody>
          <a:bodyPr/>
          <a:lstStyle/>
          <a:p>
            <a:pPr eaLnBrk="1" hangingPunct="1"/>
            <a:r>
              <a:rPr lang="en-US" altLang="en-US" b="1" smtClean="0"/>
              <a:t>RESOURCES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666633"/>
                </a:solidFill>
              </a:rPr>
              <a:t>Introduction</a:t>
            </a:r>
            <a:endParaRPr lang="en-US" dirty="0">
              <a:solidFill>
                <a:srgbClr val="666633"/>
              </a:solidFill>
            </a:endParaRPr>
          </a:p>
        </p:txBody>
      </p:sp>
      <p:sp>
        <p:nvSpPr>
          <p:cNvPr id="4" name="Content Placeholder 3"/>
          <p:cNvSpPr>
            <a:spLocks noGrp="1"/>
          </p:cNvSpPr>
          <p:nvPr>
            <p:ph idx="1"/>
          </p:nvPr>
        </p:nvSpPr>
        <p:spPr/>
        <p:txBody>
          <a:bodyPr/>
          <a:lstStyle/>
          <a:p>
            <a:endParaRPr lang="en-US"/>
          </a:p>
        </p:txBody>
      </p:sp>
      <p:sp>
        <p:nvSpPr>
          <p:cNvPr id="5122" name="Slide Number Placeholder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7A63BDF-8FC7-40D8-8609-C15CF9366288}" type="slidenum">
              <a:rPr lang="en-US" altLang="en-US" smtClean="0"/>
              <a:pPr/>
              <a:t>3</a:t>
            </a:fld>
            <a:endParaRPr lang="en-US" altLang="en-US" smtClean="0"/>
          </a:p>
        </p:txBody>
      </p:sp>
      <p:sp>
        <p:nvSpPr>
          <p:cNvPr id="5123" name="WordArt 4"/>
          <p:cNvSpPr>
            <a:spLocks noChangeArrowheads="1" noChangeShapeType="1" noTextEdit="1"/>
          </p:cNvSpPr>
          <p:nvPr/>
        </p:nvSpPr>
        <p:spPr bwMode="auto">
          <a:xfrm>
            <a:off x="1143000" y="3467100"/>
            <a:ext cx="4905375" cy="790575"/>
          </a:xfrm>
          <a:prstGeom prst="rect">
            <a:avLst/>
          </a:prstGeom>
        </p:spPr>
        <p:txBody>
          <a:bodyPr wrap="none" fromWordArt="1">
            <a:prstTxWarp prst="textPlain">
              <a:avLst>
                <a:gd name="adj" fmla="val 50000"/>
              </a:avLst>
            </a:prstTxWarp>
          </a:bodyPr>
          <a:lstStyle/>
          <a:p>
            <a:pPr algn="ctr"/>
            <a:r>
              <a:rPr lang="en-US" sz="4400" kern="10" spc="880">
                <a:ln w="9525">
                  <a:solidFill>
                    <a:srgbClr val="666633"/>
                  </a:solid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INTRODUCTION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6DCA03E-3529-40F7-9074-DE8256A8F2F1}" type="slidenum">
              <a:rPr lang="en-US" altLang="en-US" smtClean="0"/>
              <a:pPr eaLnBrk="1" hangingPunct="1"/>
              <a:t>4</a:t>
            </a:fld>
            <a:endParaRPr lang="en-US" altLang="en-US" smtClean="0"/>
          </a:p>
        </p:txBody>
      </p:sp>
      <p:sp>
        <p:nvSpPr>
          <p:cNvPr id="6147" name="Rectangle 2"/>
          <p:cNvSpPr>
            <a:spLocks noGrp="1" noChangeArrowheads="1"/>
          </p:cNvSpPr>
          <p:nvPr>
            <p:ph type="title"/>
          </p:nvPr>
        </p:nvSpPr>
        <p:spPr>
          <a:xfrm>
            <a:off x="0" y="0"/>
            <a:ext cx="7112000" cy="1408113"/>
          </a:xfrm>
        </p:spPr>
        <p:txBody>
          <a:bodyPr/>
          <a:lstStyle/>
          <a:p>
            <a:pPr eaLnBrk="1" hangingPunct="1"/>
            <a:r>
              <a:rPr lang="en-US" altLang="en-US" b="1" smtClean="0"/>
              <a:t>INTRODUCTION</a:t>
            </a:r>
          </a:p>
        </p:txBody>
      </p:sp>
      <p:sp>
        <p:nvSpPr>
          <p:cNvPr id="6148" name="Rectangle 4"/>
          <p:cNvSpPr>
            <a:spLocks noGrp="1" noChangeArrowheads="1"/>
          </p:cNvSpPr>
          <p:nvPr>
            <p:ph type="body" idx="1"/>
          </p:nvPr>
        </p:nvSpPr>
        <p:spPr>
          <a:xfrm>
            <a:off x="457200" y="2362200"/>
            <a:ext cx="6629400" cy="4191000"/>
          </a:xfrm>
        </p:spPr>
        <p:txBody>
          <a:bodyPr/>
          <a:lstStyle/>
          <a:p>
            <a:pPr eaLnBrk="1" hangingPunct="1">
              <a:lnSpc>
                <a:spcPct val="90000"/>
              </a:lnSpc>
            </a:pPr>
            <a:r>
              <a:rPr lang="en-US" altLang="en-US" sz="3000" smtClean="0"/>
              <a:t>All attendees must pre-register</a:t>
            </a:r>
          </a:p>
          <a:p>
            <a:pPr eaLnBrk="1" hangingPunct="1">
              <a:lnSpc>
                <a:spcPct val="90000"/>
              </a:lnSpc>
            </a:pPr>
            <a:r>
              <a:rPr lang="en-US" altLang="en-US" sz="3000" smtClean="0"/>
              <a:t>It is only necessary to register once</a:t>
            </a:r>
          </a:p>
          <a:p>
            <a:pPr eaLnBrk="1" hangingPunct="1">
              <a:lnSpc>
                <a:spcPct val="90000"/>
              </a:lnSpc>
            </a:pPr>
            <a:r>
              <a:rPr lang="en-US" altLang="en-US" sz="3000" smtClean="0"/>
              <a:t>Retain unique PIN for all sessions</a:t>
            </a:r>
          </a:p>
          <a:p>
            <a:pPr eaLnBrk="1" hangingPunct="1">
              <a:lnSpc>
                <a:spcPct val="90000"/>
              </a:lnSpc>
            </a:pPr>
            <a:r>
              <a:rPr lang="en-US" altLang="en-US" sz="3000" smtClean="0"/>
              <a:t>Session will last for one hour</a:t>
            </a:r>
          </a:p>
          <a:p>
            <a:pPr eaLnBrk="1" hangingPunct="1">
              <a:lnSpc>
                <a:spcPct val="90000"/>
              </a:lnSpc>
            </a:pPr>
            <a:r>
              <a:rPr lang="en-US" altLang="en-US" sz="3000" smtClean="0"/>
              <a:t>Session slides will be available by the Tuesday before the session </a:t>
            </a:r>
          </a:p>
          <a:p>
            <a:pPr eaLnBrk="1" hangingPunct="1">
              <a:lnSpc>
                <a:spcPct val="90000"/>
              </a:lnSpc>
            </a:pPr>
            <a:r>
              <a:rPr lang="en-US" altLang="en-US" sz="3000" smtClean="0"/>
              <a:t>Panel will answer questions during the Q&amp;A portion of the session</a:t>
            </a:r>
          </a:p>
          <a:p>
            <a:pPr eaLnBrk="1" hangingPunct="1">
              <a:lnSpc>
                <a:spcPct val="90000"/>
              </a:lnSpc>
            </a:pPr>
            <a:endParaRPr lang="en-US" altLang="en-US" sz="3100" smtClean="0"/>
          </a:p>
          <a:p>
            <a:pPr eaLnBrk="1" hangingPunct="1">
              <a:lnSpc>
                <a:spcPct val="90000"/>
              </a:lnSpc>
            </a:pPr>
            <a:endParaRPr lang="en-US" altLang="en-US" sz="3100" smtClean="0"/>
          </a:p>
        </p:txBody>
      </p:sp>
      <p:sp>
        <p:nvSpPr>
          <p:cNvPr id="6149" name="Text Box 5"/>
          <p:cNvSpPr txBox="1">
            <a:spLocks noChangeArrowheads="1"/>
          </p:cNvSpPr>
          <p:nvPr/>
        </p:nvSpPr>
        <p:spPr bwMode="auto">
          <a:xfrm>
            <a:off x="0" y="1600200"/>
            <a:ext cx="70866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300" b="1"/>
              <a:t>User Group Process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97F83D-97B3-433D-92A5-108FC068FD3D}" type="slidenum">
              <a:rPr lang="en-US" altLang="en-US" smtClean="0"/>
              <a:pPr eaLnBrk="1" hangingPunct="1"/>
              <a:t>5</a:t>
            </a:fld>
            <a:endParaRPr lang="en-US" altLang="en-US" smtClean="0"/>
          </a:p>
        </p:txBody>
      </p:sp>
      <p:sp>
        <p:nvSpPr>
          <p:cNvPr id="7171" name="Rectangle 2"/>
          <p:cNvSpPr>
            <a:spLocks noGrp="1" noChangeArrowheads="1"/>
          </p:cNvSpPr>
          <p:nvPr>
            <p:ph type="title"/>
          </p:nvPr>
        </p:nvSpPr>
        <p:spPr>
          <a:xfrm>
            <a:off x="0" y="0"/>
            <a:ext cx="7112000" cy="1408113"/>
          </a:xfrm>
        </p:spPr>
        <p:txBody>
          <a:bodyPr/>
          <a:lstStyle/>
          <a:p>
            <a:pPr eaLnBrk="1" hangingPunct="1"/>
            <a:r>
              <a:rPr lang="en-US" altLang="en-US" b="1" smtClean="0"/>
              <a:t>INTRODUCTION</a:t>
            </a:r>
          </a:p>
        </p:txBody>
      </p:sp>
      <p:sp>
        <p:nvSpPr>
          <p:cNvPr id="7172" name="Rectangle 3"/>
          <p:cNvSpPr>
            <a:spLocks noGrp="1" noChangeArrowheads="1"/>
          </p:cNvSpPr>
          <p:nvPr>
            <p:ph type="body" idx="1"/>
          </p:nvPr>
        </p:nvSpPr>
        <p:spPr>
          <a:xfrm>
            <a:off x="457200" y="1874838"/>
            <a:ext cx="6629400" cy="4525962"/>
          </a:xfrm>
        </p:spPr>
        <p:txBody>
          <a:bodyPr/>
          <a:lstStyle/>
          <a:p>
            <a:pPr eaLnBrk="1" hangingPunct="1"/>
            <a:r>
              <a:rPr lang="en-US" altLang="en-US" sz="3000" smtClean="0"/>
              <a:t>The 2010 monthly Risk Adjustment User Group dates are posted on the   CSSC Operations website.</a:t>
            </a:r>
            <a:endParaRPr lang="en-US" altLang="en-US" sz="2000" smtClean="0"/>
          </a:p>
          <a:p>
            <a:pPr eaLnBrk="1" hangingPunct="1">
              <a:spcBef>
                <a:spcPct val="50000"/>
              </a:spcBef>
            </a:pPr>
            <a:endParaRPr lang="en-US" altLang="en-US" sz="1200" smtClean="0"/>
          </a:p>
          <a:p>
            <a:pPr eaLnBrk="1" hangingPunct="1">
              <a:spcBef>
                <a:spcPct val="50000"/>
              </a:spcBef>
            </a:pPr>
            <a:endParaRPr lang="en-US" altLang="en-US" sz="3000" smtClean="0"/>
          </a:p>
          <a:p>
            <a:pPr eaLnBrk="1" hangingPunct="1">
              <a:spcBef>
                <a:spcPct val="50000"/>
              </a:spcBef>
            </a:pPr>
            <a:r>
              <a:rPr lang="en-US" altLang="en-US" sz="3000" smtClean="0"/>
              <a:t>Please continue to review the website for updates to this information.</a:t>
            </a:r>
          </a:p>
        </p:txBody>
      </p:sp>
      <p:sp>
        <p:nvSpPr>
          <p:cNvPr id="7173" name="Rectangle 4"/>
          <p:cNvSpPr>
            <a:spLocks noChangeArrowheads="1"/>
          </p:cNvSpPr>
          <p:nvPr/>
        </p:nvSpPr>
        <p:spPr bwMode="auto">
          <a:xfrm>
            <a:off x="228600" y="3733800"/>
            <a:ext cx="685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i="1">
                <a:solidFill>
                  <a:schemeClr val="accent2"/>
                </a:solidFill>
              </a:rPr>
              <a:t>www.csscoperations.com/new/usergroup/usergroupinfo.html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24546C0-8468-4A1D-BD81-66103C6F7A49}" type="slidenum">
              <a:rPr lang="en-US" altLang="en-US" smtClean="0"/>
              <a:pPr eaLnBrk="1" hangingPunct="1"/>
              <a:t>6</a:t>
            </a:fld>
            <a:endParaRPr lang="en-US" altLang="en-US" smtClean="0"/>
          </a:p>
        </p:txBody>
      </p:sp>
      <p:sp>
        <p:nvSpPr>
          <p:cNvPr id="8195" name="Rectangle 2"/>
          <p:cNvSpPr>
            <a:spLocks noGrp="1" noChangeArrowheads="1"/>
          </p:cNvSpPr>
          <p:nvPr>
            <p:ph type="title"/>
          </p:nvPr>
        </p:nvSpPr>
        <p:spPr>
          <a:xfrm>
            <a:off x="0" y="0"/>
            <a:ext cx="7112000" cy="1408113"/>
          </a:xfrm>
        </p:spPr>
        <p:txBody>
          <a:bodyPr/>
          <a:lstStyle/>
          <a:p>
            <a:pPr eaLnBrk="1" hangingPunct="1"/>
            <a:r>
              <a:rPr lang="en-US" altLang="en-US" b="1" smtClean="0"/>
              <a:t>INTRODUCTION</a:t>
            </a:r>
          </a:p>
        </p:txBody>
      </p:sp>
      <p:sp>
        <p:nvSpPr>
          <p:cNvPr id="8196" name="Rectangle 3"/>
          <p:cNvSpPr>
            <a:spLocks noGrp="1" noChangeArrowheads="1"/>
          </p:cNvSpPr>
          <p:nvPr>
            <p:ph type="body" idx="1"/>
          </p:nvPr>
        </p:nvSpPr>
        <p:spPr>
          <a:xfrm>
            <a:off x="228600" y="1752600"/>
            <a:ext cx="6629400" cy="4602163"/>
          </a:xfrm>
        </p:spPr>
        <p:txBody>
          <a:bodyPr/>
          <a:lstStyle/>
          <a:p>
            <a:pPr algn="ctr">
              <a:buFontTx/>
              <a:buNone/>
            </a:pPr>
            <a:r>
              <a:rPr lang="en-US" altLang="en-US" b="1" smtClean="0"/>
              <a:t>Q&amp;A Resources</a:t>
            </a:r>
          </a:p>
          <a:p>
            <a:r>
              <a:rPr lang="en-US" altLang="en-US" sz="2400" smtClean="0"/>
              <a:t>User Group Calls cover 2 risk adjustment areas: Payment Operations and Data Validation.</a:t>
            </a:r>
          </a:p>
          <a:p>
            <a:r>
              <a:rPr lang="en-US" altLang="en-US" sz="2400" smtClean="0"/>
              <a:t>On the calls, subject matter experts are available from each area to answer questions.</a:t>
            </a:r>
          </a:p>
          <a:p>
            <a:r>
              <a:rPr lang="en-US" altLang="en-US" sz="2400" smtClean="0"/>
              <a:t>To submit questions outside of User Group:</a:t>
            </a:r>
          </a:p>
          <a:p>
            <a:pPr lvl="1"/>
            <a:r>
              <a:rPr lang="en-US" altLang="en-US" sz="2000" smtClean="0">
                <a:hlinkClick r:id="rId3"/>
              </a:rPr>
              <a:t>Analyst@askriskadjustment.com</a:t>
            </a:r>
            <a:r>
              <a:rPr lang="en-US" altLang="en-US" sz="2000" smtClean="0"/>
              <a:t> for Payment Operations</a:t>
            </a:r>
          </a:p>
          <a:p>
            <a:pPr lvl="1"/>
            <a:r>
              <a:rPr lang="en-US" altLang="en-US" sz="2000" smtClean="0">
                <a:hlinkClick r:id="rId4"/>
              </a:rPr>
              <a:t>Mary.guy@cms.hhs.gov</a:t>
            </a:r>
            <a:r>
              <a:rPr lang="en-US" altLang="en-US" sz="2000" smtClean="0"/>
              <a:t> for Data Validation </a:t>
            </a:r>
          </a:p>
          <a:p>
            <a:pPr>
              <a:lnSpc>
                <a:spcPct val="80000"/>
              </a:lnSpc>
            </a:pPr>
            <a:endParaRPr lang="en-US" alt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666633"/>
                </a:solidFill>
              </a:rPr>
              <a:t>Payment Process</a:t>
            </a:r>
            <a:endParaRPr lang="en-US" dirty="0">
              <a:solidFill>
                <a:srgbClr val="666633"/>
              </a:solidFill>
            </a:endParaRPr>
          </a:p>
        </p:txBody>
      </p:sp>
      <p:sp>
        <p:nvSpPr>
          <p:cNvPr id="9218" name="Slide Number Placeholder 5"/>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2ABAE99-7D56-46AF-9078-21BB1CBE4B84}" type="slidenum">
              <a:rPr lang="en-US" altLang="en-US" smtClean="0"/>
              <a:pPr/>
              <a:t>7</a:t>
            </a:fld>
            <a:endParaRPr lang="en-US" altLang="en-US" smtClean="0"/>
          </a:p>
        </p:txBody>
      </p:sp>
      <p:sp>
        <p:nvSpPr>
          <p:cNvPr id="9219" name="WordArt 5"/>
          <p:cNvSpPr>
            <a:spLocks noChangeArrowheads="1" noChangeShapeType="1" noTextEdit="1"/>
          </p:cNvSpPr>
          <p:nvPr/>
        </p:nvSpPr>
        <p:spPr bwMode="auto">
          <a:xfrm>
            <a:off x="1143000" y="3467100"/>
            <a:ext cx="4905375" cy="790575"/>
          </a:xfrm>
          <a:prstGeom prst="rect">
            <a:avLst/>
          </a:prstGeom>
        </p:spPr>
        <p:txBody>
          <a:bodyPr wrap="none" fromWordArt="1">
            <a:prstTxWarp prst="textPlain">
              <a:avLst>
                <a:gd name="adj" fmla="val 50000"/>
              </a:avLst>
            </a:prstTxWarp>
          </a:bodyPr>
          <a:lstStyle/>
          <a:p>
            <a:pPr algn="ctr"/>
            <a:r>
              <a:rPr lang="en-US" sz="4400" kern="10" spc="880">
                <a:ln w="9525">
                  <a:solidFill>
                    <a:srgbClr val="666633"/>
                  </a:solid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PAYMENT PROCESS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b="1" smtClean="0"/>
              <a:t>PAYMENT PROCESS</a:t>
            </a:r>
            <a:endParaRPr lang="en-US" altLang="en-US" smtClean="0"/>
          </a:p>
        </p:txBody>
      </p:sp>
      <p:sp>
        <p:nvSpPr>
          <p:cNvPr id="1024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4DF6EE7-328E-4881-BD81-B1D6EE603032}" type="slidenum">
              <a:rPr lang="en-US" altLang="en-US" smtClean="0"/>
              <a:pPr eaLnBrk="1" hangingPunct="1"/>
              <a:t>8</a:t>
            </a:fld>
            <a:endParaRPr lang="en-US" altLang="en-US" smtClean="0"/>
          </a:p>
        </p:txBody>
      </p:sp>
      <p:sp>
        <p:nvSpPr>
          <p:cNvPr id="10244" name="Content Placeholder 4"/>
          <p:cNvSpPr>
            <a:spLocks noGrp="1"/>
          </p:cNvSpPr>
          <p:nvPr>
            <p:ph idx="1"/>
          </p:nvPr>
        </p:nvSpPr>
        <p:spPr/>
        <p:txBody>
          <a:bodyPr/>
          <a:lstStyle/>
          <a:p>
            <a:pPr>
              <a:lnSpc>
                <a:spcPct val="150000"/>
              </a:lnSpc>
            </a:pPr>
            <a:r>
              <a:rPr lang="en-US" altLang="en-US" sz="2800" smtClean="0"/>
              <a:t>Post transition </a:t>
            </a:r>
          </a:p>
          <a:p>
            <a:pPr marL="800100" lvl="1" indent="-342900">
              <a:lnSpc>
                <a:spcPct val="150000"/>
              </a:lnSpc>
              <a:buFontTx/>
              <a:buChar char="•"/>
            </a:pPr>
            <a:r>
              <a:rPr lang="en-US" altLang="en-US" smtClean="0"/>
              <a:t>81% resolved in January 2010</a:t>
            </a:r>
          </a:p>
          <a:p>
            <a:pPr marL="800100" lvl="1" indent="-342900">
              <a:lnSpc>
                <a:spcPct val="150000"/>
              </a:lnSpc>
              <a:buFontTx/>
              <a:buChar char="•"/>
            </a:pPr>
            <a:r>
              <a:rPr lang="en-US" altLang="en-US" smtClean="0"/>
              <a:t>91% resolved in February 2010</a:t>
            </a:r>
          </a:p>
          <a:p>
            <a:pPr marL="800100" lvl="1" indent="-342900">
              <a:lnSpc>
                <a:spcPct val="150000"/>
              </a:lnSpc>
              <a:buFontTx/>
              <a:buChar char="•"/>
            </a:pPr>
            <a:r>
              <a:rPr lang="en-US" altLang="en-US" smtClean="0"/>
              <a:t>60% resolved in March 2010</a:t>
            </a:r>
          </a:p>
          <a:p>
            <a:pPr>
              <a:lnSpc>
                <a:spcPct val="150000"/>
              </a:lnSpc>
              <a:buFontTx/>
              <a:buNone/>
            </a:pPr>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b="1" smtClean="0"/>
              <a:t>PAYMENT PROCESS</a:t>
            </a:r>
            <a:endParaRPr lang="en-US" altLang="en-US" smtClean="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65904E-182C-493A-818A-9F594BC76004}" type="slidenum">
              <a:rPr lang="en-US" altLang="en-US" smtClean="0"/>
              <a:pPr eaLnBrk="1" hangingPunct="1"/>
              <a:t>9</a:t>
            </a:fld>
            <a:endParaRPr lang="en-US" altLang="en-US" smtClean="0"/>
          </a:p>
        </p:txBody>
      </p:sp>
      <p:sp>
        <p:nvSpPr>
          <p:cNvPr id="11268" name="Content Placeholder 4"/>
          <p:cNvSpPr>
            <a:spLocks noGrp="1"/>
          </p:cNvSpPr>
          <p:nvPr>
            <p:ph idx="1"/>
          </p:nvPr>
        </p:nvSpPr>
        <p:spPr>
          <a:xfrm>
            <a:off x="457200" y="1600200"/>
            <a:ext cx="6629400" cy="4648200"/>
          </a:xfrm>
        </p:spPr>
        <p:txBody>
          <a:bodyPr/>
          <a:lstStyle/>
          <a:p>
            <a:r>
              <a:rPr lang="en-US" altLang="en-US" sz="2400" smtClean="0"/>
              <a:t>For 2011, CMS will not implement new risk adjustment models for:</a:t>
            </a:r>
          </a:p>
          <a:p>
            <a:pPr lvl="1"/>
            <a:r>
              <a:rPr lang="en-US" altLang="en-US" sz="2000" smtClean="0"/>
              <a:t>CMS-HCC</a:t>
            </a:r>
          </a:p>
          <a:p>
            <a:pPr lvl="1"/>
            <a:r>
              <a:rPr lang="en-US" altLang="en-US" sz="2000" smtClean="0"/>
              <a:t>CMS-HCC ESRD </a:t>
            </a:r>
          </a:p>
          <a:p>
            <a:r>
              <a:rPr lang="en-US" altLang="en-US" sz="2400" smtClean="0"/>
              <a:t>For 2011, risk adjustment factors</a:t>
            </a:r>
          </a:p>
          <a:p>
            <a:pPr lvl="1"/>
            <a:r>
              <a:rPr lang="en-US" altLang="en-US" sz="2000" smtClean="0"/>
              <a:t>CMS-HCC Model refer to the 2009 Rate Announcement (published in April 2008)</a:t>
            </a:r>
          </a:p>
          <a:p>
            <a:pPr lvl="1"/>
            <a:r>
              <a:rPr lang="en-US" altLang="en-US" sz="2000" smtClean="0"/>
              <a:t>CMS-HCC ESRD Model refer to the 2008 Rate Announcement (published in April 2007). </a:t>
            </a:r>
          </a:p>
          <a:p>
            <a:pPr>
              <a:buFontTx/>
              <a:buNone/>
            </a:pPr>
            <a:endParaRPr lang="en-US" altLang="en-US" sz="1600" smtClean="0"/>
          </a:p>
          <a:p>
            <a:pPr>
              <a:buFontTx/>
              <a:buNone/>
            </a:pPr>
            <a:r>
              <a:rPr lang="en-US" altLang="en-US" sz="1600" smtClean="0"/>
              <a:t>For more information view the 2011 Announcement at </a:t>
            </a:r>
            <a:r>
              <a:rPr lang="en-US" altLang="en-US" sz="1600" smtClean="0">
                <a:hlinkClick r:id="rId2"/>
              </a:rPr>
              <a:t>http://www.cms.gov/MedicareAdvtgSpecRateStats/Downloads/Announcement2011.pdf</a:t>
            </a:r>
            <a:endParaRPr lang="en-US" altLang="en-US" sz="16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17597</TotalTime>
  <Words>1016</Words>
  <Application>Microsoft Office PowerPoint</Application>
  <PresentationFormat>On-screen Show (4:3)</PresentationFormat>
  <Paragraphs>225</Paragraphs>
  <Slides>28</Slides>
  <Notes>14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Risk Adjustment User Group</vt:lpstr>
      <vt:lpstr>Welcome to the April User Group</vt:lpstr>
      <vt:lpstr>Introduction</vt:lpstr>
      <vt:lpstr>INTRODUCTION</vt:lpstr>
      <vt:lpstr>INTRODUCTION</vt:lpstr>
      <vt:lpstr>INTRODUCTION</vt:lpstr>
      <vt:lpstr>Payment Process</vt:lpstr>
      <vt:lpstr>PAYMENT PROCESS</vt:lpstr>
      <vt:lpstr>PAYMENT PROCESS</vt:lpstr>
      <vt:lpstr>PAYMENT PROCESS FAQ</vt:lpstr>
      <vt:lpstr>Data Validation</vt:lpstr>
      <vt:lpstr>DATA VALIDATION</vt:lpstr>
      <vt:lpstr>DATA VALIDATION</vt:lpstr>
      <vt:lpstr>DATA VALIDATION</vt:lpstr>
      <vt:lpstr>DATA VALIDATION</vt:lpstr>
      <vt:lpstr>DATA VALIDATION</vt:lpstr>
      <vt:lpstr>DATA VALIDATION</vt:lpstr>
      <vt:lpstr>DATA VALIDATION</vt:lpstr>
      <vt:lpstr>DATA VALIDATION</vt:lpstr>
      <vt:lpstr>DATA VALIDATION</vt:lpstr>
      <vt:lpstr>Operations updates</vt:lpstr>
      <vt:lpstr>OPERATIONS</vt:lpstr>
      <vt:lpstr>CSSC FAQ’s</vt:lpstr>
      <vt:lpstr>Technical Assistance updates</vt:lpstr>
      <vt:lpstr>TECHNICAL ASSISTANCE UPDATES</vt:lpstr>
      <vt:lpstr>Questions &amp; Answers</vt:lpstr>
      <vt:lpstr>Closing</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November User Group</dc:title>
  <dc:creator>STEPHANIE LESESNE</dc:creator>
  <cp:lastModifiedBy>Stephanie Lesesne</cp:lastModifiedBy>
  <cp:revision>521</cp:revision>
  <dcterms:created xsi:type="dcterms:W3CDTF">2007-10-30T19:55:14Z</dcterms:created>
  <dcterms:modified xsi:type="dcterms:W3CDTF">2013-12-12T15:38:42Z</dcterms:modified>
</cp:coreProperties>
</file>